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6" r:id="rId5"/>
    <p:sldMasterId id="2147483667" r:id="rId6"/>
    <p:sldMasterId id="2147483668" r:id="rId7"/>
    <p:sldMasterId id="214748366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C16B5B-D0C1-4B4C-8C2C-3A0BEAD569EA}">
  <a:tblStyle styleId="{EDC16B5B-D0C1-4B4C-8C2C-3A0BEAD569EA}"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D5F7F9D-2484-4E58-8585-472DEDA46F8E}"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da3c5fee7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9da3c5fee7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Now, we could try to conduct an exhaustive search. Try all solutions. This would get you the best possible solution. However, With any real piece of software, this just isn’t happening. You can’t sit there are try everything, you need to give up at some point. Most software has near-infinite number of inputs. Instead, we place an end point on the search using our search budget. This can come in two forms. Either the number of attempts made. Or the total time allocated to the search, in minutes, seconds. We will allow two minutes to come up with something. This transforms test generation into a search problem. Without an exhaustive search, we can make no guarantees about finding the best possible solution. We can’t ensure the goal is met, we can’t ensure it can be met, and we can’t promise the most optimal solution - the most coverage, the smallest covering array of pairwise interactions, the most crashes. Instead we try to choose the heuristic that delivers the best solution possible before we run out of time or guesses. </a:t>
            </a:r>
            <a:endParaRPr/>
          </a:p>
        </p:txBody>
      </p:sp>
      <p:sp>
        <p:nvSpPr>
          <p:cNvPr id="213" name="Google Shape;213;g9da3c5fee7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9da3c5fee7_0_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9da3c5fee7_0_4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latin typeface="Arial"/>
                <a:ea typeface="Arial"/>
                <a:cs typeface="Arial"/>
                <a:sym typeface="Arial"/>
              </a:rPr>
              <a:t>If you have a Search for the best solution possible given the search budget then (2). If you are bound to a period of time - 2 minutes and we’re done - the time to create, execute, and evaluate solutions is incredibly important. If you are attempt-bound - make a thousand guesses and you’re done - how you choose your next solution, how you discard solutions that you know will be bad, how you incorporate feedback, how you learn what a good solution is - those are all very important factors. In practice, you want to be efficient at both of those, but your priorities might be steered by how you define search budget. Many search strategies are possible.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221" name="Google Shape;221;g9da3c5fee7_0_4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da3c5fee7_0_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9da3c5fee7_0_4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simplest thing you can do is a random search. (1) If we’re unit testing, choose a class in the system. Generate a series of method calls to that class. Random number of calls, range 1-(max test case size). Methods to call chosen randomly from list of methods. Method parameters generated randomly. Random integer, random string, etc. Run those tests, see if they meet your goals. If system-level tests, we’re looking at a similar strategy. Generate a series of calls to an API, CLI, or GUI up to a set max test size. Set the parameters of those randomly. Run them and see what happens. You get the point. Generate a set of test cases completely at random, try them</a:t>
            </a:r>
            <a:endParaRPr/>
          </a:p>
          <a:p>
            <a:pPr indent="0" lvl="0" marL="0" rtl="0" algn="l">
              <a:spcBef>
                <a:spcPts val="0"/>
              </a:spcBef>
              <a:spcAft>
                <a:spcPts val="0"/>
              </a:spcAft>
              <a:buNone/>
            </a:pPr>
            <a:r>
              <a:rPr lang="sv-SE"/>
              <a:t>If it doesn’t work, try another solution. Keep trying until the goal is attained or budget expires.Pretty straightforward. </a:t>
            </a:r>
            <a:endParaRPr/>
          </a:p>
          <a:p>
            <a:pPr indent="0" lvl="0" marL="0" rtl="0" algn="l">
              <a:spcBef>
                <a:spcPts val="0"/>
              </a:spcBef>
              <a:spcAft>
                <a:spcPts val="0"/>
              </a:spcAft>
              <a:buNone/>
            </a:pPr>
            <a:r>
              <a:t/>
            </a:r>
            <a:endParaRPr/>
          </a:p>
        </p:txBody>
      </p:sp>
      <p:sp>
        <p:nvSpPr>
          <p:cNvPr id="230" name="Google Shape;230;g9da3c5fee7_0_4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da3c5fee7_0_4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da3c5fee7_0_4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Random search is actually a somewhat common method of coming up with test inputs. (1) There is no overhead, no complex planning, just pick and try. Nothing beats it on pure speed per guess. It’s easy to understand, easy to implement. All inputs considered equal, so no designer bias. It is absolutely a viable method of testing some systems, especially if you’re just looking for crashes - just spam that system with input. Cram data into that interface. If you can try 10000 things in 5 minutes, you might stumble on a fault. However… (comic)</a:t>
            </a:r>
            <a:endParaRPr/>
          </a:p>
        </p:txBody>
      </p:sp>
      <p:sp>
        <p:nvSpPr>
          <p:cNvPr id="239" name="Google Shape;239;g9da3c5fee7_0_4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da3c5fee7_0_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da3c5fee7_0_4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big problem with a purely random search is that the set of all possible inputs is just too huge. Random testing is way too naive a strategy for the kind of input space you see in most software. You’re basically hoping to get lucky. Even if you generate 10000 tests, you’ve only covered a tiny set of those possible inputs. As a basic idea, it’s kind of appealing and a good starting place, but it isn’t the end of the search story either. Just the start. This is where the concept of metaheuristic search comes into play. The idea of a metaheursitic search is to be somewhat random, random in a controlled manner. The idea is that we can still be fast, still try a lot of things, but learn from our attempts. Make semi-random guesses in a controlled manner, using feedback and a set of rules on how we reformulate our solutions to walk that input space in a structured manner that will, ideally, converge rapidly on a good - near-optimal if not outright optimal - solution.</a:t>
            </a:r>
            <a:endParaRPr/>
          </a:p>
        </p:txBody>
      </p:sp>
      <p:sp>
        <p:nvSpPr>
          <p:cNvPr id="248" name="Google Shape;248;g9da3c5fee7_0_4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9c7e02b78d_0_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9c7e02b78d_0_4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9c7e02b78d_0_4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da3c5fee7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9da3c5fee7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process is powered by what we call metaheuristic optimization algorithms. This family of algorithms centers around a very broad core idea - (1). Locating what you want depends on two key concepts, </a:t>
            </a:r>
            <a:endParaRPr/>
          </a:p>
          <a:p>
            <a:pPr indent="0" lvl="0" marL="0" rtl="0" algn="l">
              <a:spcBef>
                <a:spcPts val="0"/>
              </a:spcBef>
              <a:spcAft>
                <a:spcPts val="0"/>
              </a:spcAft>
              <a:buNone/>
            </a:pPr>
            <a:r>
              <a:rPr lang="sv-SE"/>
              <a:t>The metaheuristic itself: An algorithmic mechanism that is responsible for proposing new solutions based on some strategy for stepping through the possible space of solutions. The metaheuristic is largely guided by feedback from one or more fintess functions. A scoring mechanism that tells you good a proposed solution is. How close is it to meeting our goals?</a:t>
            </a:r>
            <a:endParaRPr/>
          </a:p>
          <a:p>
            <a:pPr indent="0" lvl="0" marL="0" rtl="0" algn="l">
              <a:spcBef>
                <a:spcPts val="0"/>
              </a:spcBef>
              <a:spcAft>
                <a:spcPts val="0"/>
              </a:spcAft>
              <a:buNone/>
            </a:pPr>
            <a:r>
              <a:rPr lang="sv-SE"/>
              <a:t>The metaheuristic takes feedback from the fitness functions and proposes new solutions, inching ever closer to optimality</a:t>
            </a:r>
            <a:endParaRPr/>
          </a:p>
        </p:txBody>
      </p:sp>
      <p:sp>
        <p:nvSpPr>
          <p:cNvPr id="264" name="Google Shape;264;g9da3c5fee7_0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da3c5fee7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9da3c5fee7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Here is our equation for success. Testing has one of more goals, such as executing certain code elelements, driving the system to throw exceptions, detecting planted faults. This process, then, should yield test suites that satisfy these goals. The metaheuristic- the algorithm - and the fitness functions combine to yield these tests. The algorithm is responsible for population evolution, as guided by the fitness functions. The fitness functions offers a strategies that shape the test suites, ideally in a way that brings us closer to our goal. These are the three pieces of the equation that we can manipulate - algorithm, strategies, and goals. Let’s talk more about each</a:t>
            </a:r>
            <a:endParaRPr/>
          </a:p>
        </p:txBody>
      </p:sp>
      <p:sp>
        <p:nvSpPr>
          <p:cNvPr id="282" name="Google Shape;282;g9da3c5fee7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da3c5fee7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da3c5fee7_0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sv-SE" sz="1100">
                <a:solidFill>
                  <a:srgbClr val="000000"/>
                </a:solidFill>
                <a:latin typeface="Arial"/>
                <a:ea typeface="Arial"/>
                <a:cs typeface="Arial"/>
                <a:sym typeface="Arial"/>
              </a:rPr>
              <a:t>Exhaustive testing is generally impossible. There are just too many combinations of input values. So, we can’t search the whole input space. Instead </a:t>
            </a:r>
            <a:r>
              <a:rPr lang="sv-SE" sz="1100">
                <a:solidFill>
                  <a:srgbClr val="000000"/>
                </a:solidFill>
                <a:latin typeface="Arial"/>
                <a:ea typeface="Arial"/>
                <a:cs typeface="Arial"/>
                <a:sym typeface="Arial"/>
              </a:rPr>
              <a:t>We need to choose a smart strategy to sample from the search space. Not purely random - we will never find the best solution!</a:t>
            </a:r>
            <a:r>
              <a:rPr lang="sv-SE" sz="1100">
                <a:solidFill>
                  <a:srgbClr val="000000"/>
                </a:solidFill>
                <a:latin typeface="Arial"/>
                <a:ea typeface="Arial"/>
                <a:cs typeface="Arial"/>
                <a:sym typeface="Arial"/>
              </a:rPr>
              <a:t> - need something smarter.  </a:t>
            </a:r>
            <a:r>
              <a:rPr lang="sv-SE" sz="1100">
                <a:solidFill>
                  <a:srgbClr val="000000"/>
                </a:solidFill>
                <a:latin typeface="Arial"/>
                <a:ea typeface="Arial"/>
                <a:cs typeface="Arial"/>
                <a:sym typeface="Arial"/>
              </a:rPr>
              <a:t>The metaheuristic decides how to select and revise solutions and Changes its approach based on past guesses </a:t>
            </a:r>
            <a:r>
              <a:rPr lang="sv-SE" sz="1100">
                <a:solidFill>
                  <a:srgbClr val="000000"/>
                </a:solidFill>
                <a:latin typeface="Arial"/>
                <a:ea typeface="Arial"/>
                <a:cs typeface="Arial"/>
                <a:sym typeface="Arial"/>
              </a:rPr>
              <a:t>by trying to learn something about what we just tried. The metaheuristic makes a purely random guess on the first attempt, then gets feedback from the fitness functions - often not just whether or not it was a good test, but how close it was to being the best test. The algorithm and fitness function form a symbiotic relationship where the algorithm tries a solution, finds out whether it meets our goals, then uses its score in conjunction with a set of population manipulation mechanisms to generate new solutions and iterate on the best solutions.</a:t>
            </a:r>
            <a:endParaRPr/>
          </a:p>
        </p:txBody>
      </p:sp>
      <p:sp>
        <p:nvSpPr>
          <p:cNvPr id="303" name="Google Shape;303;g9da3c5fee7_0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9da3c5fee7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9da3c5fee7_0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There are millions of solutions to any problem. The job of the metaheuristic is to (1) There are two main families of metaheuristics, local searches - which revise solutions by making small adjustments to one or more current solutions- exploring the local neighborhood of the current solutions - what happens if we make a small change. Others freely sample from the whole space of possible solutions - global searches. Rather than making small adjustments, they may wildly jump around different areas of the input space. Similarly, Metaheuristics can focus on one solution at a time, or evolve entire populations. The core strategies used by many of these are based on (4). In any case, the choice of metaheuristic is a (5). Some are very fast, but vulnerable to getting trapped when a bad guess is made. Some are better for certain problems. Some are very complex and will give you a better solution, but require a substantial time investment. There are a number of trade-offs to consider.</a:t>
            </a:r>
            <a:endParaRPr/>
          </a:p>
        </p:txBody>
      </p:sp>
      <p:sp>
        <p:nvSpPr>
          <p:cNvPr id="318" name="Google Shape;318;g9da3c5fee7_0_1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da3c5fee7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We must produce reliable, robust software. Testing is invaluable in that quest. The downside, of course, is that testing is also very expensive especially since we test for *many* purposes, validating correctness, assessing performance, looking for security vulnerabilities, memory leaks, excessive battery usage, and so on. Any real-world piece of software with value has (3-4).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142" name="Google Shape;142;g9da3c5fee7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9da3c5fee7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9da3c5fee7_0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keep saying words like “solutionS” or “guesses”. Metaheuristics evolve a population of solutions. What does that mean in test generation? It can mean one Test Case, evolved in isolation from other test cases. It can also be a whole test suite. A set of test cases, evolved together. It can also be other, problem-specific forms. For example, in combinatorial interation testing, we evolve that covering array - that set of abstract test specifications. In that case, the solution is a set of test specifications. Often ,the form you choose depends</a:t>
            </a:r>
            <a:r>
              <a:rPr lang="sv-SE"/>
              <a:t> on how you measure goal attainment. For example, if our goal is code coverage, we can use either a test case or a test suite </a:t>
            </a:r>
            <a:r>
              <a:rPr lang="sv-SE"/>
              <a:t>Test Case: Target one code section at a time, look for test that covers that section. Test Suite: Target maximum coverage of entire code under test and measure how much code is covered by the full suite rather than worrying about the specific test cases in that suite.</a:t>
            </a:r>
            <a:endParaRPr/>
          </a:p>
        </p:txBody>
      </p:sp>
      <p:sp>
        <p:nvSpPr>
          <p:cNvPr id="333" name="Google Shape;333;g9da3c5fee7_0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da3c5fee7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9da3c5fee7_0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generation </a:t>
            </a:r>
            <a:r>
              <a:rPr lang="sv-SE"/>
              <a:t>can get quite complex, but is often more simple than you’d expect. </a:t>
            </a:r>
            <a:r>
              <a:rPr lang="sv-SE" sz="1100">
                <a:solidFill>
                  <a:srgbClr val="000000"/>
                </a:solidFill>
                <a:latin typeface="Arial"/>
                <a:ea typeface="Arial"/>
                <a:cs typeface="Arial"/>
                <a:sym typeface="Arial"/>
              </a:rPr>
              <a:t>There are dozens of metaheuristic techniques out there, but at a high level, they can be broken into two families - local and global searches. Local searches  are pretty simple (1). In local search, this is generally one solution at a time, while in globalb searches, we often evolve a population of solutions in parallel. Then, (2). The neighbors are any test cases that could be generated by making a small change to the current solution-  the current test case or suite. The idea is that, if you’re pretty good already, you might improve by making a tiny, tiny change. If you do, try to improve again, and keep going until you can’t get any better. Now, there are more complex methods, butlocal searches tend to be very easy to implement and are very fast to execute as long as you picked a good starting point. That’s the big issue, though. If you didn’t make a good duess, you can get stuck in a particular region of the solution space, unable to find a good solution. The basic thing that you can do to help with this is to add restarts when you get stuck. </a:t>
            </a:r>
            <a:endParaRPr/>
          </a:p>
        </p:txBody>
      </p:sp>
      <p:sp>
        <p:nvSpPr>
          <p:cNvPr id="341" name="Google Shape;341;g9da3c5fee7_0_1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9da3c5fee7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9da3c5fee7_0_1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sv-SE" sz="1100">
                <a:solidFill>
                  <a:srgbClr val="000000"/>
                </a:solidFill>
                <a:latin typeface="Arial"/>
                <a:ea typeface="Arial"/>
                <a:cs typeface="Arial"/>
                <a:sym typeface="Arial"/>
              </a:rPr>
              <a:t>The “neighbors” of the current test are tests that could be created by making a small change to the current test. There is some variation in how you encode a population member when generating software tests, but if we consider unit testing, we have one or more method calls made in a test case. We can either manipulate a single method call- for each call, you have a set of input variables that you assign values to. Now, what happens if we change one of those values? In this case, your choices depend on the data type - like flipping a boolean, or adding or subtracting from an integer or changing a string, adding letters, removing letters - generally, you have rules in place governing what counts as a neighbor that bound the size of the local neighborhood - the full set of possible neighbors - at any given point. These determine how big of a change you can make.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Then, on the level of a full test case (rest)</a:t>
            </a:r>
            <a:endParaRPr/>
          </a:p>
        </p:txBody>
      </p:sp>
      <p:sp>
        <p:nvSpPr>
          <p:cNvPr id="349" name="Google Shape;349;g9da3c5fee7_0_1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9da3c5fee7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9da3c5fee7_0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 basic form of local search is called hill climbing. The idea is basically what we went over on the last couple slides (1-3). This is called hill climbing because (4). the peaks - the stopping points - represent solutions with localized maximum values, just as the lowest levels represent solutions to avoid in the local landscape. So, you find those peaks and run at them, stopping when you can’t climb any more. If time is left, you restart and try again. At the end, you return the best solution you saw during that run.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58" name="Google Shape;358;g9da3c5fee7_0_1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9da3c5fee7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9da3c5fee7_0_1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Hill climbers are often implemented in one of two ways. The first is called steepest ascent. Here, we Examine all neighbors, take the one with the highest improvement. </a:t>
            </a:r>
            <a:r>
              <a:rPr lang="sv-SE" sz="1100">
                <a:latin typeface="Arial"/>
                <a:ea typeface="Arial"/>
                <a:cs typeface="Arial"/>
                <a:sym typeface="Arial"/>
              </a:rPr>
              <a:t>This means it is important to limit the size of the neighborhood - impose strict rules on how big of a change you can make at one time.</a:t>
            </a:r>
            <a:r>
              <a:rPr lang="sv-SE" sz="1100">
                <a:solidFill>
                  <a:srgbClr val="000000"/>
                </a:solidFill>
                <a:latin typeface="Arial"/>
                <a:ea typeface="Arial"/>
                <a:cs typeface="Arial"/>
                <a:sym typeface="Arial"/>
              </a:rPr>
              <a:t> second is random ascent. Examine neighbors at random, and choose the first to show any improvement. The second may be preferred if you have a large number of neighboring solutions - a large number of small changes you could make to the current solution - and it doesn’t make sense to limit it further. Random ascent will be much faster in many cases.</a:t>
            </a:r>
            <a:endParaRPr/>
          </a:p>
        </p:txBody>
      </p:sp>
      <p:sp>
        <p:nvSpPr>
          <p:cNvPr id="366" name="Google Shape;366;g9da3c5fee7_0_1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9da3c5fee7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9da3c5fee7_0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Simulated Annealing is probably the most well-known form of local search. It’s name comes from a metallurgy technique, annealing. where a material is heated, then cooled. The heat causes the atoms in the material to wander randomly through different energy states and the cooling process increases the chances of finding a state with a lower energy than the starting position. Simulated annealing models this process as a search algorithm.</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During each round, SA will choose a neighbor at random.You will then score that neighbor. If the neighbor has a better score, SA will move to it and set it as the current state. The twist on random ascent, which I mentioned in the last slide, is that If that random neighbor isn’t better - same or worse - the algorithm might move to it anyway, it will decide whether or not to move based on the probability function (2)</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probability function is guided by a temperature function that changes value over time (3). Then, like any of these approaches. We repeat until budget expires. This randomness is the very cornerstone of the Simulated Annealing algorithm. Initially, the “atoms” (current solutions) will take large random jumps, sometimes to even suboptimal new solutions. These random jumps allow simulated annealing to sample a large part of the search space, while avoiding being trapped in local minima. Eventually, the “atoms” will cool and stabilize and the search will converge to a simple hill climber. Simulated annealing is a pretty simple algoritmh that is very efficient and often delivers pretty good results. It isn’t used as often for pure test generation as the next approach we will talk about, but it’s actually the favored approach for generating covering arrays for combinatorial interaction testing. </a:t>
            </a:r>
            <a:endParaRPr/>
          </a:p>
        </p:txBody>
      </p:sp>
      <p:sp>
        <p:nvSpPr>
          <p:cNvPr id="375" name="Google Shape;375;g9da3c5fee7_0_1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9da3c5fee7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9da3c5fee7_0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Global searches are pretty similar conceptually, but with some major twists that change how they operate. You still form solutions, score them, then improve them. The first key difference, though, is that global searches evolve populations of solutions in parallel instead of single solutions. Then, all of the global searches have a strategy in place to sample from the whole search space instead of strictly sitting in the local neighborhood of any one solution. There are a lot of these and it is hard to generalize between them. However, they tend to be inspired by some natural process. The most famous, genetic algorithms, are based on how species evolve over time, with mechansims modeling mutation and breeding and how those influence the genepool. Particle swarm optimization looks at how swarms of insects explore a space. Ant colony optimization is based on how ants forage for food and lead other ants to food that they have discovered so it can be brought back to a hive. In general, global searches tend to (last). Let’s go over the most famous of these, and most common, the genetic algorithm</a:t>
            </a:r>
            <a:endParaRPr/>
          </a:p>
        </p:txBody>
      </p:sp>
      <p:sp>
        <p:nvSpPr>
          <p:cNvPr id="384" name="Google Shape;384;g9da3c5fee7_0_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9da3c5fee7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9da3c5fee7_0_1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At least in the area of software testing, the most popular global metaheuristic approach are what are known as genetic algorithms. Here, the idea is that you transform a population over time, favoring the better solutions for persistence and reproduction and filtering out bad solutions.  Each generation, you build a new, diverse population by (4-end) best 10%, random 30%, mutation and crossover (30/30). Fiddle with percentages, but that is the rough idea. Create an initial random population, score it, the fittest survive, evolve, and reproduce, and the rest go away. We bring in some pure random guesses to maintain diversity, and we see what we end up with when the budget runs out. </a:t>
            </a:r>
            <a:r>
              <a:rPr lang="sv-SE" sz="1100">
                <a:latin typeface="Arial"/>
                <a:ea typeface="Arial"/>
                <a:cs typeface="Arial"/>
                <a:sym typeface="Arial"/>
              </a:rPr>
              <a:t> By taking some good solutions and keeping them, by introducing a few random children, by mutating some of the solutions, and by creating child sequences, we form this new population. We repeat this over and over until we run out of time, and as we go along, we keep track of the best tests we’ve seen.</a:t>
            </a:r>
            <a:r>
              <a:rPr lang="sv-SE" sz="1100">
                <a:solidFill>
                  <a:srgbClr val="000000"/>
                </a:solidFill>
                <a:latin typeface="Arial"/>
                <a:ea typeface="Arial"/>
                <a:cs typeface="Arial"/>
                <a:sym typeface="Arial"/>
              </a:rPr>
              <a:t>as generations pass, the average population member should keep getting better and better.</a:t>
            </a:r>
            <a:endParaRPr/>
          </a:p>
        </p:txBody>
      </p:sp>
      <p:sp>
        <p:nvSpPr>
          <p:cNvPr id="393" name="Google Shape;393;g9da3c5fee7_0_1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9da3c5fee7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9da3c5fee7_0_1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In a genetic algorithm, each solution is considered to be a strand of genetic material, often explicitly modeled as a set of chromosomes that you can examine and modify - for instance, tests and its collection of function calls. So, with the mutation operator in the genetic algorithm, we take some of these high-scoring chromosome sequences - test cases or suites, copy them into a new solution, and make a small change to one chromosome of that solution - for instance, we might take an input variable and adjust its value by a small amount or insert/delete/modify a function call, adding a new call, removing a call, or changing which function is called. The idea is like in local search, we can potentially make a test better by making a small change to it. So, it follows the same idea in that we have limits to how much change can be made, defining the boundaries of the local neighborhood. Then, we choose a bneighbor from that set.</a:t>
            </a:r>
            <a:endParaRPr/>
          </a:p>
        </p:txBody>
      </p:sp>
      <p:sp>
        <p:nvSpPr>
          <p:cNvPr id="402" name="Google Shape;402;g9da3c5fee7_0_1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9da3c5fee7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9da3c5fee7_0_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 other major operator is what is known, in polite circles, as crossover. Basically, though, you make a baby test. You take two good solutions - these are our parents - the two tests fall in love and have two babies and we see if the new baby tests are better because they merge elements form theur parents. So, you pull out the chromosomes from each parent, and start flipping coins - sample from a probability function - and combine the genes of the parents - its function calls and their parameters - into two new child tests.  By combining features from two good tests, we may produce better tests. We work through one line at a time from the test case. Decide whether to take a function call from parent A or B. If both make the same call, we then flip a coin on its parameters, do we take the input values from A or B. The second child gets the opposite of the first. if we draw from parent A for child A, then child B gets the element from parent B. </a:t>
            </a:r>
            <a:endParaRPr/>
          </a:p>
        </p:txBody>
      </p:sp>
      <p:sp>
        <p:nvSpPr>
          <p:cNvPr id="411" name="Google Shape;411;g9da3c5fee7_0_1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da3c5fee7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However, we live in the age of automation - of AI, of big data and deep learning, and all of that. Can’t we do something about this? This cost, the remendous amount of manual, fallable human effort going into testing, could be relieved by automating part, at least, of the creation process. </a:t>
            </a:r>
            <a:r>
              <a:rPr lang="sv-SE" sz="1100">
                <a:solidFill>
                  <a:srgbClr val="000000"/>
                </a:solidFill>
                <a:latin typeface="Arial"/>
                <a:ea typeface="Arial"/>
                <a:cs typeface="Arial"/>
                <a:sym typeface="Arial"/>
              </a:rPr>
              <a:t>Now, we don’t *yet* have magic AI yet where we can press a button, go have fika, and come back to tested software. But, there are practical, usable means of automating parts of testing. We can look for (2), and see what we can do about those. For instance, our focus todat is on how we can automate input generation. WE can Have a program come up with ways to poke and prod the system and see what happens. This DOES not take care of the oracle I mentioned. You get input, but no expectations on output. So, you can use automation in two ways here. The first is that you can generate input and have a human add assertions, still some human effort but can still save you time - especially if you have a good set of general assertions describing properties of correct output. Or, in many cases, we just want to see crashes or exceptions - then we don’t need human help at all - fuzzers, for instance, can very effectively find crashes, overflows, and other security vulnerabilities without human intervention. </a:t>
            </a:r>
            <a:endParaRPr sz="1100">
              <a:solidFill>
                <a:srgbClr val="000000"/>
              </a:solidFill>
              <a:latin typeface="Arial"/>
              <a:ea typeface="Arial"/>
              <a:cs typeface="Arial"/>
              <a:sym typeface="Arial"/>
            </a:endParaRPr>
          </a:p>
        </p:txBody>
      </p:sp>
      <p:sp>
        <p:nvSpPr>
          <p:cNvPr id="150" name="Google Shape;150;g9da3c5fee7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da3c5fee7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9da3c5fee7_0_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There are three common forms of crossover. The first is one-point crossover - </a:t>
            </a:r>
            <a:r>
              <a:rPr lang="sv-SE">
                <a:solidFill>
                  <a:srgbClr val="222222"/>
                </a:solidFill>
                <a:highlight>
                  <a:schemeClr val="lt1"/>
                </a:highlight>
                <a:latin typeface="Verdana"/>
                <a:ea typeface="Verdana"/>
                <a:cs typeface="Verdana"/>
                <a:sym typeface="Verdana"/>
              </a:rPr>
              <a:t>splicing the chromosomes at a randomly chosen crossover point. We choose a random value from 1-length of the solution, then, we create two children. One has the elements from before that index from the first parent, then the elements after that number from the second parent. The second flips the parents.</a:t>
            </a:r>
            <a:endParaRPr>
              <a:solidFill>
                <a:srgbClr val="222222"/>
              </a:solidFill>
              <a:highlight>
                <a:schemeClr val="lt1"/>
              </a:highlight>
              <a:latin typeface="Verdana"/>
              <a:ea typeface="Verdana"/>
              <a:cs typeface="Verdana"/>
              <a:sym typeface="Verdana"/>
            </a:endParaRPr>
          </a:p>
          <a:p>
            <a:pPr indent="0" lvl="0" marL="0" rtl="0" algn="l">
              <a:spcBef>
                <a:spcPts val="0"/>
              </a:spcBef>
              <a:spcAft>
                <a:spcPts val="0"/>
              </a:spcAft>
              <a:buNone/>
            </a:pPr>
            <a:r>
              <a:rPr lang="sv-SE">
                <a:solidFill>
                  <a:srgbClr val="222222"/>
                </a:solidFill>
                <a:highlight>
                  <a:schemeClr val="lt1"/>
                </a:highlight>
                <a:latin typeface="Verdana"/>
                <a:ea typeface="Verdana"/>
                <a:cs typeface="Verdana"/>
                <a:sym typeface="Verdana"/>
              </a:rPr>
              <a:t>Uniform crossover is less rigid, each line is a potential crossover point. For each line, we flip a coin. Heads, it gets the first parent’s line, tails, the second. The other child gets the remaining one.</a:t>
            </a:r>
            <a:endParaRPr>
              <a:solidFill>
                <a:srgbClr val="222222"/>
              </a:solidFill>
              <a:highlight>
                <a:schemeClr val="lt1"/>
              </a:highlight>
              <a:latin typeface="Verdana"/>
              <a:ea typeface="Verdana"/>
              <a:cs typeface="Verdana"/>
              <a:sym typeface="Verdana"/>
            </a:endParaRPr>
          </a:p>
          <a:p>
            <a:pPr indent="0" lvl="0" marL="0" rtl="0" algn="l">
              <a:lnSpc>
                <a:spcPct val="115000"/>
              </a:lnSpc>
              <a:spcBef>
                <a:spcPts val="0"/>
              </a:spcBef>
              <a:spcAft>
                <a:spcPts val="0"/>
              </a:spcAft>
              <a:buNone/>
            </a:pPr>
            <a:r>
              <a:rPr lang="sv-SE">
                <a:solidFill>
                  <a:srgbClr val="222222"/>
                </a:solidFill>
                <a:highlight>
                  <a:schemeClr val="lt1"/>
                </a:highlight>
                <a:latin typeface="Verdana"/>
                <a:ea typeface="Verdana"/>
                <a:cs typeface="Verdana"/>
                <a:sym typeface="Verdana"/>
              </a:rPr>
              <a:t>In uniform crossover, each gene, each line, from each parent will always be copied into exactly one offspring. Discrete Recombination is a little different. </a:t>
            </a:r>
            <a:endParaRPr>
              <a:solidFill>
                <a:srgbClr val="222222"/>
              </a:solidFill>
              <a:highlight>
                <a:schemeClr val="lt1"/>
              </a:highlight>
              <a:latin typeface="Verdana"/>
              <a:ea typeface="Verdana"/>
              <a:cs typeface="Verdana"/>
              <a:sym typeface="Verdana"/>
            </a:endParaRPr>
          </a:p>
          <a:p>
            <a:pPr indent="0" lvl="0" marL="0" rtl="0" algn="l">
              <a:lnSpc>
                <a:spcPct val="115000"/>
              </a:lnSpc>
              <a:spcBef>
                <a:spcPts val="0"/>
              </a:spcBef>
              <a:spcAft>
                <a:spcPts val="0"/>
              </a:spcAft>
              <a:buNone/>
            </a:pPr>
            <a:r>
              <a:rPr lang="sv-SE">
                <a:solidFill>
                  <a:srgbClr val="222222"/>
                </a:solidFill>
                <a:highlight>
                  <a:schemeClr val="lt1"/>
                </a:highlight>
                <a:latin typeface="Verdana"/>
                <a:ea typeface="Verdana"/>
                <a:cs typeface="Verdana"/>
                <a:sym typeface="Verdana"/>
              </a:rPr>
              <a:t>In DR, a gene may instead be copied into both children or neither with an equal probability. For both children, we flip that coin. Not just for the first child.</a:t>
            </a:r>
            <a:endParaRPr/>
          </a:p>
        </p:txBody>
      </p:sp>
      <p:sp>
        <p:nvSpPr>
          <p:cNvPr id="420" name="Google Shape;420;g9da3c5fee7_0_2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9c7e02b78d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9c7e02b78d_0_4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a:t>
            </a:r>
            <a:endParaRPr/>
          </a:p>
        </p:txBody>
      </p:sp>
      <p:sp>
        <p:nvSpPr>
          <p:cNvPr id="476" name="Google Shape;476;g9c7e02b78d_0_4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9da3c5fee7_0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9da3c5fee7_0_2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 fitness function is crucial in building an optimization algorithm. The fitness function is a </a:t>
            </a:r>
            <a:r>
              <a:rPr lang="sv-SE" sz="1100">
                <a:solidFill>
                  <a:srgbClr val="000000"/>
                </a:solidFill>
                <a:latin typeface="Arial"/>
                <a:ea typeface="Arial"/>
                <a:cs typeface="Arial"/>
                <a:sym typeface="Arial"/>
              </a:rPr>
              <a:t>Domain-based scoring functions that determine how good a potential solution is.</a:t>
            </a:r>
            <a:r>
              <a:rPr lang="sv-SE" sz="1100">
                <a:solidFill>
                  <a:srgbClr val="000000"/>
                </a:solidFill>
                <a:latin typeface="Arial"/>
                <a:ea typeface="Arial"/>
                <a:cs typeface="Arial"/>
                <a:sym typeface="Arial"/>
              </a:rPr>
              <a:t> Given a potential solution - how close is it to what we are looking for? There are often many potential fitness functions for any problem, and it is crucial to craft the correct one. It must be machine measurable, and must be efficient to calculate, as you will typically check scores thousands to millions of times per trial. Functions can then be either minimized or maximized. That is, we either try to get the highest or lowest score we can, depending on what we consider optimal. For example, we might try to maximize number of crashes or minimize the size of the covering array. Functions should offer feedback to help guide the search. Often, we measure how close we are to completing our goal. That is, we attained 75% of the checklist. That’s OK, that give us a lot of information to improve solutions. Even better, however, are fitness functions that </a:t>
            </a:r>
            <a:r>
              <a:rPr lang="sv-SE" sz="1100">
                <a:latin typeface="Arial"/>
                <a:ea typeface="Arial"/>
                <a:cs typeface="Arial"/>
                <a:sym typeface="Arial"/>
              </a:rPr>
              <a:t> give us something to work with, they suggest a distance from optimality or some other information on how to get a better solution, if we just changed things a little bit. </a:t>
            </a:r>
            <a:r>
              <a:rPr lang="sv-SE" sz="1100">
                <a:solidFill>
                  <a:srgbClr val="000000"/>
                </a:solidFill>
                <a:latin typeface="Arial"/>
                <a:ea typeface="Arial"/>
                <a:cs typeface="Arial"/>
                <a:sym typeface="Arial"/>
              </a:rPr>
              <a:t>What if we had two solutions that were 75% complete, but one was better for obtaining that last 25%- we should take that one. So, the best fitness functions tell us how to do that. You can optimize multiple fitness functions at once. If so, all functions will shape the final test suite, so this is often a nice way to get versatile, multifaceted tests. Now, optimizing multiple functions can be hard because they may have competing goals. Increasing one may decrease the second. So, we can optimize multiple fintness functions in two ways. </a:t>
            </a:r>
            <a:r>
              <a:rPr lang="sv-SE"/>
              <a:t>we can either try to balance all - possibly competing objectives, along what we call the pareto frontier, finding solutions that improve all scores for all functions as much as possible without hurting the other functions. This is very effective, but can be very difficutl. The second thing is that we can create a single meta score as a linear combination of scores of the individual functions. This is easier and often works well, but allows maximization of one function at the expense of others. </a:t>
            </a:r>
            <a:endParaRPr/>
          </a:p>
        </p:txBody>
      </p:sp>
      <p:sp>
        <p:nvSpPr>
          <p:cNvPr id="483" name="Google Shape;483;g9da3c5fee7_0_2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9da3c5fee7_0_6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9da3c5fee7_0_6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latin typeface="Arial"/>
                <a:ea typeface="Arial"/>
                <a:cs typeface="Arial"/>
                <a:sym typeface="Arial"/>
              </a:rPr>
              <a:t>So, to give an example, let’s take  branch coverage. This is a structural coverage measurement, used to determine how good your tests are. When we measure branch coverage, we look at the decision points in a program - if statements, loop statements - for, while, foreach, etc, switch statements, and ensure that we try the different outcomes -  true and false for if-statements and loop conditions, the different cases for a switch. The idea is that tests that cover the different outcomes of these statements will do a good job of thoroughly touching each line of code, making those tests more likely to expose bugs. This is often used to decide when you’re done testing - did you cover every branch outcome? This is a good goal for test generation, as we can measure it without a human present. This means we can try to optimize it. Now, how would you design a fitness function for it. Well, as a first attempt, we could just measure coverage and try to maximize that percentage. </a:t>
            </a:r>
            <a:r>
              <a:rPr lang="sv-SE"/>
              <a:t>However, this is not an ideal fitness function. Does not do much to inform the search process on how to improve solutions. We can tell how good any one solution is, but have to way to compare two solutions with equal coverage to see which could be improved more easily. Instead - what we want to know is whether we can we score a test such that we can learn from the attempt? Not just “is this good”, but “how close is this to being THE BEST”</a:t>
            </a:r>
            <a:endParaRPr/>
          </a:p>
          <a:p>
            <a:pPr indent="0" lvl="0" marL="0" rtl="0" algn="l">
              <a:spcBef>
                <a:spcPts val="0"/>
              </a:spcBef>
              <a:spcAft>
                <a:spcPts val="0"/>
              </a:spcAft>
              <a:buNone/>
            </a:pPr>
            <a:r>
              <a:t/>
            </a:r>
            <a:endParaRPr/>
          </a:p>
        </p:txBody>
      </p:sp>
      <p:sp>
        <p:nvSpPr>
          <p:cNvPr id="492" name="Google Shape;492;g9da3c5fee7_0_6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9da3c5fee7_0_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9da3c5fee7_0_2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000000"/>
                </a:solidFill>
              </a:rPr>
              <a:t>So, generally, we don’t directly use branch coverage as the fitness function. Instead, a common fitness function for branch coverage is to target a single branch and outcome at a time, execute a test, and calculate two things - called the branch distance and approach level. The approach level is defined as the count of the target branch's control-dependent predecessors that have not been executed---that means the earlier branches in the code that we need to pass through to get to this point - how many if-statements, loops statements, and switches need to execute in the manner we desire to get to THIS branch. It is essentially a directional indicator. It gets lower as the execution path gets closer to the target branch. </a:t>
            </a:r>
            <a:endParaRPr>
              <a:solidFill>
                <a:srgbClr val="000000"/>
              </a:solidFill>
            </a:endParaRPr>
          </a:p>
          <a:p>
            <a:pPr indent="0" lvl="0" marL="0" rtl="0" algn="l">
              <a:spcBef>
                <a:spcPts val="0"/>
              </a:spcBef>
              <a:spcAft>
                <a:spcPts val="0"/>
              </a:spcAft>
              <a:buNone/>
            </a:pPr>
            <a:r>
              <a:rPr lang="sv-SE">
                <a:solidFill>
                  <a:srgbClr val="000000"/>
                </a:solidFill>
              </a:rPr>
              <a:t>now, if we reach the right line of code where the target branch exists, but get the wrong outcome - say true when we wanted false - the branch distance kicks in.  Branch distance is computed from the point where the execution path diverged from the targeted branch. If an undesired outcome is taken, branch distance describes how ``close'' we were to the outcome we wanted, using a cost function based on the formula of that statement. (last point) Let’s look at an example of this.</a:t>
            </a:r>
            <a:endParaRPr>
              <a:solidFill>
                <a:srgbClr val="000000"/>
              </a:solidFill>
            </a:endParaRPr>
          </a:p>
          <a:p>
            <a:pPr indent="0" lvl="0" marL="0" rtl="0" algn="l">
              <a:spcBef>
                <a:spcPts val="0"/>
              </a:spcBef>
              <a:spcAft>
                <a:spcPts val="0"/>
              </a:spcAft>
              <a:buNone/>
            </a:pPr>
            <a:r>
              <a:t/>
            </a:r>
            <a:endParaRPr/>
          </a:p>
        </p:txBody>
      </p:sp>
      <p:sp>
        <p:nvSpPr>
          <p:cNvPr id="500" name="Google Shape;500;g9da3c5fee7_0_2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9da3c5fee7_0_6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9da3c5fee7_0_6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Suppose that the current goal is to execute the \texttt{true} outcome of branching point 2. If branching point 1 is reached and evaluates to \texttt{true}, then the approach level is 1. We are one branching point away from our target. If, instead, \texttt{x == 10} - branching point 2 - is reached, then the approach level is 0, as the target branching point has been reached. If \texttt{x == 10} evaluates to \texttt{false}, then we didn’t get the outcome we wanted. In that case, we check branch distance using the formula \texttt{abs(x-10) + k}, where k is a small constant. The closer \texttt{x} is to 10, the closer the targeted outcome was to being hit. We get the exact formula based on the contents of the if-statement, but the general idea is the same. this gives us some information to work with. We know how close a test is to giving the outcome we wanted, and this arms the search with the ability to get a little bit closer each time to hitting that outcome. If two solutions give us the same total branch coverage, we can favor the one that gets us closer to covering the remaining branches - that have the smallest approach level and branch distance.</a:t>
            </a:r>
            <a:endParaRPr/>
          </a:p>
        </p:txBody>
      </p:sp>
      <p:sp>
        <p:nvSpPr>
          <p:cNvPr id="508" name="Google Shape;508;g9da3c5fee7_0_6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9da3c5fee7_0_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9da3c5fee7_0_2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(go over). Great thing is the flexibility of this method. Fitness functions shape a test suite, based on what you feel is a good test suite. Anything that can be measured efficiently can be used as a fitness function. And, you often choose a couple of these and try to optimize them all at once, shaping an effective test suite.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519" name="Google Shape;519;g9da3c5fee7_0_2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9da3c5fee7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9da3c5fee7_0_2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You just have to ask and think about (slide)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527" name="Google Shape;527;g9da3c5fee7_0_2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9da3c5fee7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9da3c5fee7_0_2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(title) If you’re just looking for crashes or exceptions, you’re done! run them, see if something breaks.this is generally what you do in fuzzing. The fuzzer maximizes some fitness functions, often based on code coverage, generating huge quanitites of effective input. You see if something crashes, if there is a memory leak, if there is a buffer overflow, and if any of those happen, there is a problem. Now, sometime you still need something more complicated, something to judge correctness if the test passes. In those cases, you need to add assertions still. Good advice here is not to develop assertions that check for exact values. Instead, if you develop assertions as universal properties (not specific output expected), can apply those to all tests. So, rather than an </a:t>
            </a:r>
            <a:r>
              <a:rPr lang="sv-SE"/>
              <a:t>assertion</a:t>
            </a:r>
            <a:r>
              <a:rPr lang="sv-SE"/>
              <a:t> that says that the outcome if 4 if the input is 2, instead, an assertion that the outcome will be a positive, even number.  Something that can be applied either universally or across a wide range of test input. </a:t>
            </a:r>
            <a:endParaRPr/>
          </a:p>
        </p:txBody>
      </p:sp>
      <p:sp>
        <p:nvSpPr>
          <p:cNvPr id="534" name="Google Shape;534;g9da3c5fee7_0_2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9da3c5fee7_0_6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9da3c5fee7_0_6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disclaimer- this will be a heavily simplified approach - we aren’t handling constraints, this will not be the most efficient, however, I just want to give a good basic example of how you would start to solve this problem. domn’t expect to win speed awards with this or handle complex problems, but this will help illustrate a search-based approach</a:t>
            </a:r>
            <a:endParaRPr/>
          </a:p>
        </p:txBody>
      </p:sp>
      <p:sp>
        <p:nvSpPr>
          <p:cNvPr id="549" name="Google Shape;549;g9da3c5fee7_0_6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9b19ff9da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9b19ff9da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9b19ff9da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9da3c5fee7_0_6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9da3c5fee7_0_6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Last class, we discussed combinatorial interaction testing. Here, we have a set of decisions we make when testing - inputs, options we choose for variation points, and other factors we control when we perform system-level testing of a high-level function of the system. For each choice, we have a set of values we can select from. We form test specifications, abstract descriptions of test cases, by choosing a value for each choice. Covering all combinations of choices results in a huge number of test specifications, but we can cover a reasonable portion by focusing on interaction between two or more features. If we cover all 2-way interactions, all pairs of values for the set of choices, we will likely cover the majority of interactions that could go wrong. So, the goal of combinatorial interaction testing is to create a covering array - a small set of test specifications that covers all 2-way interactions. In the case here, we go from 144 total specifications to 9 that cover all 2-way interactions. We may not see all faults we would from the 144 set, but we would likely see most interaction faults for a tiny fraction of the cost. Now, this particular case isn’t too hard to come up with by hand. However, for many complex systems, we have not 144 combinations from 6 variables, but hundreds of thousands of combinations from dozens of variables. This is hard to come up with by hand. Worse, a human might not come up with the smallest covering array, especially as the problem gets harder. It’s easy to come up with A covering array. Coming up with the smallest covering array is an NP hard problem. However, we can use metaheuristic search to come up with a near-optimal covering array quite easily for massive problems that no human could easily solve.</a:t>
            </a:r>
            <a:endParaRPr/>
          </a:p>
        </p:txBody>
      </p:sp>
      <p:sp>
        <p:nvSpPr>
          <p:cNvPr id="556" name="Google Shape;556;g9da3c5fee7_0_6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9d8f6847af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9d8f6847af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 let’s look at how we would generate covering arrays using metaheuristic search. In particular, we need to look at three aspects of this. (go over)</a:t>
            </a:r>
            <a:endParaRPr/>
          </a:p>
        </p:txBody>
      </p:sp>
      <p:sp>
        <p:nvSpPr>
          <p:cNvPr id="570" name="Google Shape;570;g9d8f6847af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9d8f6847af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9d8f6847af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first thing we do, regardless of the search algorithm employed, is that we generate solutions at random. In a local search - hill climber or simulated annealing - we would then try to improve that random solution, possibly restarting with a brand new random solution if we can’t improve the current one any further. Throughout the process, if we use a genetic algorithm, we will also generate new random solutions to diversify the population. So, how do we generate a random covering array. This is not too hard. (click) First, we calculate the list of all pairs that need to be covered. (click) Then,  We just start a new test specification and pick a value for each choice at random. (click) Then, we check off the additional pairs from this list that have been covered. (click) </a:t>
            </a:r>
            <a:r>
              <a:rPr lang="sv-SE">
                <a:solidFill>
                  <a:srgbClr val="4F4F4F"/>
                </a:solidFill>
              </a:rPr>
              <a:t>We add that specification to the covering array. </a:t>
            </a:r>
            <a:r>
              <a:rPr lang="sv-SE"/>
              <a:t>We check and see if there are remaining items in that list - have we covered all pairs of representative values? IF not, we start a new test specification, and we pick values at random again. We check off additional pairs, we check whether all pairs are covered. If not, try again. Keep going until your set of test specificaitons has covered all pairs of values. If this the bestpossible way to do this? Not quite, we have learned a lot of tricks to make this more efficient. However, this is a good enough starting point. Many of these covering arrays will be much larger than necessary. However, that is where the elements of a metaheuristic search algorithm kick in. The fitness function indicates which covering arrays are smallest, and the heuristic works to improve these initially random solutions.</a:t>
            </a:r>
            <a:endParaRPr/>
          </a:p>
        </p:txBody>
      </p:sp>
      <p:sp>
        <p:nvSpPr>
          <p:cNvPr id="578" name="Google Shape;578;g9d8f6847af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9d8f6847af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9d8f6847af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fitness function for this problem is pretty simple. It is just the size of the covering array, we can just call array.length on this. This is a function we want to minimize. We want small covering arrays. So, better solutions are smaller. We want to track the smallest solutions seen. Now, this is not one of these complex, distance-based feedback granting fitness functions. It doesn’t really tell us how to make a covering array smaller. However, this is also a problem that doesn’t lend itself well to that kind of complex fitness function. The length does meet the basic criteria, however, it can be calculated and measured by software, it  is efficient to calculate, it differentiate two solutions, and gives us an indication of progress - as long as the metaheuristic works correctly, we should see smaller and smaller arrays surface to the top over time.</a:t>
            </a:r>
            <a:endParaRPr/>
          </a:p>
        </p:txBody>
      </p:sp>
      <p:sp>
        <p:nvSpPr>
          <p:cNvPr id="590" name="Google Shape;590;g9d8f6847af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9d8f6847af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9d8f6847af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genetic algorithm manipulates solutions in two ways. First is mutation, where we make a small change to a solution. This is the same idea as the local neighborhood in a local search, hill climber or simulated annealing, where you look at the potential neighbors of the current solution - the new solutions created by making a small change to one solution - and see if anything in that neighborhood is better. So, to mutate a covering array, what kind of change could you make? Well, the obvious one that stands out is that you can take one or more test specifications and change the value picked for a choice. Now, you can check that covering array. If it is still a covering array, we keep it. If it can be smaller now, we discard any extra test specifications. If it is the same size, that’s fine too, we keep it - maybe additional changes later will make it even smaller. If it is no longer a covering array after the change, we could choose to (1) throw it out, (2) revert the change and try again, (3) pick a different solution and try to mutate it. Eventually, we will have covering arrays so small we can’t make changes to them, so you want to eventually give up if you find you can’t make it smaller after a set number of tries.</a:t>
            </a:r>
            <a:endParaRPr/>
          </a:p>
        </p:txBody>
      </p:sp>
      <p:sp>
        <p:nvSpPr>
          <p:cNvPr id="603" name="Google Shape;603;g9d8f6847af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9d8f6847af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9d8f6847af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second main mechansim of a genetic algorithm for evolving a population is the idea of crossover. The idea that we can take two solutions and breed elements of each together to make an even better solution. How do we do that with two solutions for this problem? What we want to do is take two solutions - two covering arrays - and start flipping a coin for each test specification in each. Heads, child A gets a specification from parent A and child B gets a specification from parent B, tails, Child b gets a  specfication from parent A and child A gets one from parent B. We do this for every specification. If the number of specifications is not the same, the flip is between getting one specification added or none. Now, once we form children, we need to do two things. 1) See if it is still a covering array. If not, we throw that child out. 2) If it is a covering array, see if we can shrink it. Step through each specification, cross off the covered pairs, stop when all pairs are covered. If there are remaining specifications, throw them out. Add the newly created, smaller covering array to the population of solutions. </a:t>
            </a:r>
            <a:endParaRPr/>
          </a:p>
        </p:txBody>
      </p:sp>
      <p:sp>
        <p:nvSpPr>
          <p:cNvPr id="611" name="Google Shape;611;g9d8f6847af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9d8f6847af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9d8f6847af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tie this together.  IF we want to use a genetic algorithm to generate covering arrays, we do the following. 1) Generate a population of random covering arrays. 2) Score them using the fitness function. 3) Create a new generation. We do this by taking the best solutions, maybe 10% and moving them over to the new population unchanged. Then, we use those 10% to create mutated copies. We fill maybe 30% of the population with mutated covering arrays. Next, we take those 10% best and breed them through crossover to create new covering arrays. Again, maybe 30% of the population should be filled with these baby covering arrays. We still have 30% of the population left. For those, we generate a bunch of additional completely random arrays. This starts our evolutionary process. Now, until we run out of search budget, we will score the population and use those scores to guide the creation of a new population, retaining some of the best solutions, mutating some, performing crossover to get new solutions, and generating random solutions. Over time, as we do this, the average population member should get smaller and smaller, until at the end, we return the smallest valid covering array we find. This can be done efficiently, in far less time than it would take a human, and will often return better solutions than a human would ever be able to create.</a:t>
            </a:r>
            <a:endParaRPr/>
          </a:p>
          <a:p>
            <a:pPr indent="0" lvl="0" marL="0" rtl="0" algn="l">
              <a:spcBef>
                <a:spcPts val="0"/>
              </a:spcBef>
              <a:spcAft>
                <a:spcPts val="0"/>
              </a:spcAft>
              <a:buNone/>
            </a:pPr>
            <a:r>
              <a:rPr lang="sv-SE"/>
              <a:t>Any questions?</a:t>
            </a:r>
            <a:endParaRPr/>
          </a:p>
        </p:txBody>
      </p:sp>
      <p:sp>
        <p:nvSpPr>
          <p:cNvPr id="633" name="Google Shape;633;g9d8f6847af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9da3c5fee7_0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9da3c5fee7_0_2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Now, it’s not all about just test generation. That’s just one of the things we’re learning how to automate. Metaheuristic search can be applied to any problem where the following four conditions are met:</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A Large Search Space: If there are only a small number of factors to compare, there is no need for a meta-heuristic approach. This is rarely the case, as software engineering typically deals in incredibly large search spaces (i.e. the space of all expressible programs written in the JAVA language).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Low Computational Complexity: If the first property is met, SBSE algorithms must sample a non-trivial population. A typical run of one of these searches requires thousands of executions of a fitness evaluation. So, the computational complexity of both the fitness function and your solution generator have a major impact on the overall search.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Approximate Continuity: While it is not necessary for the fitness function to be continuous, too much discontinuity can mislead a search. So, if you take a solution and make a small change to it, the fitness evaluation should be pretty close. Maybe a little better or a little worse, but close. Any search-based optimization must rely on an objective function for guidance, and some level of continuity will ensure that that guidance is accurate.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No Known Optimal Solutions: If an optimal solution to a problem is already known, then there’s no point in searching for it.</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So, there are actually a pretty huge number of SE problems that fit this mold. These techniques are being used to power patch generation, porting of code features to new systems, automated refactoring, and to help solve a number of other problems.</a:t>
            </a:r>
            <a:endParaRPr/>
          </a:p>
        </p:txBody>
      </p:sp>
      <p:sp>
        <p:nvSpPr>
          <p:cNvPr id="649" name="Google Shape;649;g9da3c5fee7_0_2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9d8f6847af_0_10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9d8f6847af_0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Unfortunately, the number of reported bugs far outstrips available development resources. It is common for a popular project to have hundreds of new bug reports filed every day. What would you do? How can you keep up? Currently, the answer is “not well”. So, what do we do about that? </a:t>
            </a:r>
            <a:endParaRPr/>
          </a:p>
          <a:p>
            <a:pPr indent="0" lvl="0" marL="0" rtl="0" algn="l">
              <a:spcBef>
                <a:spcPts val="0"/>
              </a:spcBef>
              <a:spcAft>
                <a:spcPts val="0"/>
              </a:spcAft>
              <a:buNone/>
            </a:pPr>
            <a:r>
              <a:rPr lang="sv-SE"/>
              <a:t>automated program </a:t>
            </a:r>
            <a:r>
              <a:rPr lang="sv-SE"/>
              <a:t>Repair techniques, like </a:t>
            </a:r>
            <a:r>
              <a:rPr lang="sv-SE">
                <a:solidFill>
                  <a:srgbClr val="4F4F4F"/>
                </a:solidFill>
              </a:rPr>
              <a:t>GenProg, a collaboration between researchers at CMU and UVA, </a:t>
            </a:r>
            <a:r>
              <a:rPr lang="sv-SE"/>
              <a:t> automatically produce patches that can repair common bug types.</a:t>
            </a:r>
            <a:r>
              <a:rPr lang="sv-SE"/>
              <a:t> The idea is that Many bugs can be fixed with just a few changes to a program's source code. Human repairs often involve inserting new code and deleting or moving existing code. GenProg uses those same building blocks to search for repairs automatically. It can make sequences of small edits to the source code, based on common change types. This might include deleting a line of code, adding a check for null values to fix null pointer errors, flipping a &lt; to a &gt;, or other patterns that can avert certain types of bugs. We use these common code edits to try to automatically produce a patch that fixes the code.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9d8f6847af_0_1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9d8f6847af_0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GenProg usesa process called genetic programming to search for repairs. Our evolutionary computation represents candidate repairs as sequences of edits to software source code. Each candidate in a large population is applied to the original program to produce a new program, which is evaluated using test suites. Those candidates that pass more tests and have a smaller size are said to have a higher fitness and are iteratively subjected to computational analogs of the biological processes of mutation and crossover to produce additional patches where we either mutate an edit into another edit or we combine edits from parent patches. This process terminates when a candidate repair is found that retains all required functionality and fixes the bug.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da3c5fee7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da3c5fee7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reformulate how we think of testing a little. </a:t>
            </a:r>
            <a:r>
              <a:rPr lang="sv-SE" sz="1100">
                <a:solidFill>
                  <a:srgbClr val="000000"/>
                </a:solidFill>
                <a:latin typeface="Arial"/>
                <a:ea typeface="Arial"/>
                <a:cs typeface="Arial"/>
                <a:sym typeface="Arial"/>
              </a:rPr>
              <a:t>The common thread is that we have a purpose in testing, some kind of goal in mind </a:t>
            </a:r>
            <a:r>
              <a:rPr lang="sv-SE"/>
              <a:t>(2, whatever we want to do when we create tests)</a:t>
            </a:r>
            <a:endParaRPr/>
          </a:p>
          <a:p>
            <a:pPr indent="0" lvl="0" marL="0" rtl="0" algn="l">
              <a:spcBef>
                <a:spcPts val="0"/>
              </a:spcBef>
              <a:spcAft>
                <a:spcPts val="0"/>
              </a:spcAft>
              <a:buNone/>
            </a:pPr>
            <a:r>
              <a:rPr lang="sv-SE"/>
              <a:t>(3) Out of the massive space of input, we want any one that gives us what we are searching for. The smallest covering array of 2-way interactions, tests that achieve 100% statement coverage, tests that detect a set of seeded faults, etc. </a:t>
            </a:r>
            <a:endParaRPr/>
          </a:p>
          <a:p>
            <a:pPr indent="0" lvl="0" marL="0" rtl="0" algn="l">
              <a:spcBef>
                <a:spcPts val="0"/>
              </a:spcBef>
              <a:spcAft>
                <a:spcPts val="0"/>
              </a:spcAft>
              <a:buNone/>
            </a:pPr>
            <a:r>
              <a:rPr lang="sv-SE"/>
              <a:t>Is that goal measurable? Then we’re in good shape. </a:t>
            </a:r>
            <a:r>
              <a:rPr lang="sv-SE" sz="1100">
                <a:solidFill>
                  <a:srgbClr val="000000"/>
                </a:solidFill>
                <a:latin typeface="Arial"/>
                <a:ea typeface="Arial"/>
                <a:cs typeface="Arial"/>
                <a:sym typeface="Arial"/>
              </a:rPr>
              <a:t>I</a:t>
            </a:r>
            <a:r>
              <a:rPr lang="sv-SE" sz="1100">
                <a:solidFill>
                  <a:srgbClr val="000000"/>
                </a:solidFill>
                <a:latin typeface="Arial"/>
                <a:ea typeface="Arial"/>
                <a:cs typeface="Arial"/>
                <a:sym typeface="Arial"/>
              </a:rPr>
              <a:t>f you have a goal, and if that - if we can judge whether or not we’ve achieved that goal, then you have a search problem.</a:t>
            </a:r>
            <a:r>
              <a:rPr lang="sv-SE"/>
              <a:t> </a:t>
            </a:r>
            <a:r>
              <a:rPr lang="sv-SE" sz="1100">
                <a:solidFill>
                  <a:srgbClr val="000000"/>
                </a:solidFill>
                <a:latin typeface="Arial"/>
                <a:ea typeface="Arial"/>
                <a:cs typeface="Arial"/>
                <a:sym typeface="Arial"/>
              </a:rPr>
              <a:t>Out of the near-infinite set of inputs, I would like a set of inputs that meets that goal. Then, we can have an algorithm sample test inputs from the space of all possible input in an attempt to optimize that goals.</a:t>
            </a:r>
            <a:endParaRPr/>
          </a:p>
        </p:txBody>
      </p:sp>
      <p:sp>
        <p:nvSpPr>
          <p:cNvPr id="171" name="Google Shape;171;g9da3c5fee7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9d8f6847af_0_11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9d8f6847af_0_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In a</a:t>
            </a:r>
            <a:r>
              <a:rPr lang="sv-SE"/>
              <a:t> </a:t>
            </a:r>
            <a:r>
              <a:rPr lang="sv-SE">
                <a:solidFill>
                  <a:schemeClr val="dk1"/>
                </a:solidFill>
              </a:rPr>
              <a:t>study of multiple programs, GenProg repaired 55 out of 105 bugs for $8 each - that was the cost of the computation time on Amazon cloud computing servers. The projects studied were pretty large too, totaling over 5 million lines of code, and supported by over 10,000 test cases.</a:t>
            </a:r>
            <a:endParaRPr>
              <a:solidFill>
                <a:schemeClr val="dk1"/>
              </a:solidFill>
            </a:endParaRPr>
          </a:p>
          <a:p>
            <a:pPr indent="0" lvl="0" marL="0" rtl="0" algn="l">
              <a:spcBef>
                <a:spcPts val="0"/>
              </a:spcBef>
              <a:spcAft>
                <a:spcPts val="0"/>
              </a:spcAft>
              <a:buNone/>
            </a:pPr>
            <a:r>
              <a:rPr lang="sv-SE"/>
              <a:t>The bugs repaired include many kinds of defects, including infinite loops, segmentation violations, heap buffer overflows, denial-of-service vulnerabilities, stack buffer overflows, string vulnerabilities, integer overflows, and good old fashioned "my program produces the incorrect output" bugs. These techniques are far from fixing all bugs or even most super complicated bugs, but can handle many common, simple bug types without human intervention.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9da3c5fee7_0_701:notes"/>
          <p:cNvSpPr/>
          <p:nvPr>
            <p:ph idx="2" type="sldImg"/>
          </p:nvPr>
        </p:nvSpPr>
        <p:spPr>
          <a:xfrm>
            <a:off x="1143191"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9da3c5fee7_0_7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are some risks in automation in this manner. The first is that these simple metrics that we can calculate with computers, like code coverage, are important. (2) However, more important is how we execute that code, and that involves context and nuance missing in current fitness functions. </a:t>
            </a:r>
            <a:r>
              <a:rPr lang="sv-SE">
                <a:solidFill>
                  <a:schemeClr val="dk1"/>
                </a:solidFill>
              </a:rPr>
              <a:t>The current use of </a:t>
            </a:r>
            <a:r>
              <a:rPr lang="sv-SE"/>
              <a:t>things like coverage</a:t>
            </a:r>
            <a:r>
              <a:rPr lang="sv-SE">
                <a:solidFill>
                  <a:schemeClr val="dk1"/>
                </a:solidFill>
              </a:rPr>
              <a:t> criteria in automated generation sharply contrasts how </a:t>
            </a:r>
            <a:r>
              <a:rPr lang="sv-SE"/>
              <a:t>those</a:t>
            </a:r>
            <a:r>
              <a:rPr lang="sv-SE">
                <a:solidFill>
                  <a:schemeClr val="dk1"/>
                </a:solidFill>
              </a:rPr>
              <a:t> criteria are used by humans. For a human, coverage typically serves an advisory role—as a way to point out gaps in existing efforts. Human testers build suites in which </a:t>
            </a:r>
            <a:r>
              <a:rPr lang="sv-SE"/>
              <a:t>coverage</a:t>
            </a:r>
            <a:r>
              <a:rPr lang="sv-SE">
                <a:solidFill>
                  <a:schemeClr val="dk1"/>
                </a:solidFill>
              </a:rPr>
              <a:t> criteria contribute to a </a:t>
            </a:r>
            <a:r>
              <a:rPr lang="sv-SE"/>
              <a:t>toolbox </a:t>
            </a:r>
            <a:r>
              <a:rPr lang="sv-SE">
                <a:solidFill>
                  <a:schemeClr val="dk1"/>
                </a:solidFill>
              </a:rPr>
              <a:t>of testing strategies. Humans build and vary their testing strategy based on the needs of their current target. Yet, in automated generation, code coverage </a:t>
            </a:r>
            <a:r>
              <a:rPr lang="sv-SE"/>
              <a:t>might be</a:t>
            </a:r>
            <a:r>
              <a:rPr lang="sv-SE">
                <a:solidFill>
                  <a:schemeClr val="dk1"/>
                </a:solidFill>
              </a:rPr>
              <a:t> the only goal, and a single </a:t>
            </a:r>
            <a:r>
              <a:rPr lang="sv-SE"/>
              <a:t>fitness function is often</a:t>
            </a:r>
            <a:r>
              <a:rPr lang="sv-SE">
                <a:solidFill>
                  <a:schemeClr val="dk1"/>
                </a:solidFill>
              </a:rPr>
              <a:t> applied at a time. (4-6) where we think all code can be tested in the same way, and that is simple and naive.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9da3c5fee7_0_707:notes"/>
          <p:cNvSpPr/>
          <p:nvPr>
            <p:ph idx="2" type="sldImg"/>
          </p:nvPr>
        </p:nvSpPr>
        <p:spPr>
          <a:xfrm>
            <a:off x="1143191"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9da3c5fee7_0_7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 a result, the </a:t>
            </a:r>
            <a:r>
              <a:rPr lang="sv-SE"/>
              <a:t>Tests produced by current automation techniques are very different from human-written tests. they Take a “shortest-path” approach to attaining coverage - small simple tests that cover a lot of code are considered best, when a human doesn’t think that way - they write tests to make the system do interesting things, THEN check coverage to see if they are done. Tests Apply input different from what humans would try. They Execute sequences of method calls that a human might not try. Automation can be very effective, but more work is needed to improve it.</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d1efe295a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d1efe295a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gd1efe295a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9da3c5fee7_0_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9da3c5fee7_0_3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g9da3c5fee7_0_3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9da3c5fee7_0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9da3c5fee7_0_3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g9da3c5fee7_0_3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9da3c5fee7_0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9da3c5fee7_0_3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When we create test cases, we are usually searching for tests that fulfill a goal. Such as code coverage. If we have a measurable goal, algorithms can perform a search process, automating the creation of test inputs.</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Here is our equation for success algorithm + feedback strategies yields goal-meeting tests. Search-based techniques can be implemented fairly easily - though can also get quite fancy - and are very flexible. Increasingly, they are used to identify program and security flaws. </a:t>
            </a:r>
            <a:endParaRPr/>
          </a:p>
        </p:txBody>
      </p:sp>
      <p:sp>
        <p:nvSpPr>
          <p:cNvPr id="716" name="Google Shape;716;g9da3c5fee7_0_3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9b19ff9e5a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9b19ff9e5a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da3c5fee7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da3c5fee7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The ultimate goal of testing, to find all faults, is not something we can check for attainment of. We don’t know what faults exist. WE can’t know what faults exist. However ,we’ve invented all of these practices and measurements as approximations of the idea of fault-finding effectiveness - if you do these things, you will probably find faults - and the vast majority of those can be measured in one of three ways. Many in yes/no checks (3), others we can even watch the progress of and check partial completeness (4). Yet others we can count and say that higher counts are better, even if we don’t know the ceiling (5) As it turns out, computers are very good at these kind of search problems. If we can take a candidate solution and check whether it meets our goal, then computers can search for a solution, and there are many techniques we can use.</a:t>
            </a:r>
            <a:endParaRPr/>
          </a:p>
        </p:txBody>
      </p:sp>
      <p:sp>
        <p:nvSpPr>
          <p:cNvPr id="179" name="Google Shape;179;g9da3c5fee7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9da3c5fee7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9da3c5fee7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The rough idea of a search process is that you (1-2). (3)  Score each solution based on their attainment of the overall goals. Then (5) Alter the population of guesses based on our search stragegy- our heuristic and potentially feedback from those scores - and try again. </a:t>
            </a:r>
            <a:endParaRPr/>
          </a:p>
        </p:txBody>
      </p:sp>
      <p:sp>
        <p:nvSpPr>
          <p:cNvPr id="187" name="Google Shape;187;g9da3c5fee7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da3c5fee7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da3c5fee7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(1). We generally have a near-infinite set of possible options. We can’t try them all, and we want to spend the shortest time we can to find a solution that meets our goals. As a result, all search techniques follow a defined strategy</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 If other solutions share properties with candidates already tried that rule them out as candidates, you can choose to ignore them in favor of other candidates. Metaheuristics determine the order that we explore the search space. (last point)</a:t>
            </a:r>
            <a:endParaRPr/>
          </a:p>
        </p:txBody>
      </p:sp>
      <p:sp>
        <p:nvSpPr>
          <p:cNvPr id="196" name="Google Shape;196;g9da3c5fee7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9da3c5fee7_0_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9da3c5fee7_0_3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give you an idea of the range of heuristics available to solve problems, let’s look at a completely different domain. You’ve all taken some kind of algorithms or data strcutures courses, right? Then you probably talked about graph searches. Given a directed acyclic graph, we want to find a particular node of interst, and we aren’t sure where it is.  One family of heuristics arranges nodes into a hierarchy and explores them. Breadth-first search explores a graph by trying all nodes one level deeper than the current node. Depth-first search jumps checks a node, and if it has a child, jumps to it - not looking at other nodes on the same level until backtracking must occur. These two heuristics are easy to understand and easy to implement. They don’t always work quickly or well, but they requires no domain-specific knowledge. Other strategies attempt to estimate the shortest path using a cost function - incorporating domain-based knowledge. A* search finds a path through a graph by calculating the distance travelled so far and examining all “next moves” and estimating which will get them closest to the goal (last) but if you choose a good scoring function, you can get to a solution much faster than when you just try to explore everything. A* is useful approach for things like robot pathfinding - hills are harder to climb than flat ground, so you can steer around them and get to a goal with more battery life left or at a faster speed. From this, you can see a range of different heuristics - different strategies. BFS, DFS, A*. Some are faster than others, some are easier to understand and implement. Some require deep knowledge and understanding, others will work well without this understanding. Likewise, in search-based test generation, there are different heuristics we can use to sample the input space. Some are more complex than others, some work better for specific problems. </a:t>
            </a:r>
            <a:endParaRPr/>
          </a:p>
        </p:txBody>
      </p:sp>
      <p:sp>
        <p:nvSpPr>
          <p:cNvPr id="204" name="Google Shape;204;g9da3c5fee7_0_3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76" name="Shape 76"/>
        <p:cNvGrpSpPr/>
        <p:nvPr/>
      </p:nvGrpSpPr>
      <p:grpSpPr>
        <a:xfrm>
          <a:off x="0" y="0"/>
          <a:ext cx="0" cy="0"/>
          <a:chOff x="0" y="0"/>
          <a:chExt cx="0" cy="0"/>
        </a:xfrm>
      </p:grpSpPr>
      <p:sp>
        <p:nvSpPr>
          <p:cNvPr id="77" name="Google Shape;77;p14"/>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8" name="Google Shape;78;p14"/>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79" name="Google Shape;79;p14"/>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0" name="Google Shape;80;p14"/>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81" name="Google Shape;81;p14"/>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2" name="Google Shape;82;p14"/>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83" name="Shape 83"/>
        <p:cNvGrpSpPr/>
        <p:nvPr/>
      </p:nvGrpSpPr>
      <p:grpSpPr>
        <a:xfrm>
          <a:off x="0" y="0"/>
          <a:ext cx="0" cy="0"/>
          <a:chOff x="0" y="0"/>
          <a:chExt cx="0" cy="0"/>
        </a:xfrm>
      </p:grpSpPr>
      <p:sp>
        <p:nvSpPr>
          <p:cNvPr id="84" name="Google Shape;84;p15"/>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85" name="Google Shape;85;p15"/>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6" name="Google Shape;86;p15"/>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7" name="Google Shape;87;p15"/>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88" name="Google Shape;88;p15"/>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9" name="Google Shape;89;p15"/>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90" name="Shape 90"/>
        <p:cNvGrpSpPr/>
        <p:nvPr/>
      </p:nvGrpSpPr>
      <p:grpSpPr>
        <a:xfrm>
          <a:off x="0" y="0"/>
          <a:ext cx="0" cy="0"/>
          <a:chOff x="0" y="0"/>
          <a:chExt cx="0" cy="0"/>
        </a:xfrm>
      </p:grpSpPr>
      <p:sp>
        <p:nvSpPr>
          <p:cNvPr id="91" name="Google Shape;91;p16"/>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2" name="Google Shape;92;p16"/>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3" name="Google Shape;93;p16"/>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4" name="Google Shape;94;p16"/>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5" name="Google Shape;95;p16"/>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6" name="Google Shape;96;p16"/>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97" name="Shape 97"/>
        <p:cNvGrpSpPr/>
        <p:nvPr/>
      </p:nvGrpSpPr>
      <p:grpSpPr>
        <a:xfrm>
          <a:off x="0" y="0"/>
          <a:ext cx="0" cy="0"/>
          <a:chOff x="0" y="0"/>
          <a:chExt cx="0" cy="0"/>
        </a:xfrm>
      </p:grpSpPr>
      <p:sp>
        <p:nvSpPr>
          <p:cNvPr id="98" name="Google Shape;98;p17"/>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9" name="Google Shape;99;p17"/>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0" name="Google Shape;100;p17"/>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 name="Google Shape;101;p17"/>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2" name="Google Shape;102;p17"/>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3" name="Google Shape;103;p17"/>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104" name="Shape 104"/>
        <p:cNvGrpSpPr/>
        <p:nvPr/>
      </p:nvGrpSpPr>
      <p:grpSpPr>
        <a:xfrm>
          <a:off x="0" y="0"/>
          <a:ext cx="0" cy="0"/>
          <a:chOff x="0" y="0"/>
          <a:chExt cx="0" cy="0"/>
        </a:xfrm>
      </p:grpSpPr>
      <p:sp>
        <p:nvSpPr>
          <p:cNvPr id="105" name="Google Shape;105;p18"/>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06" name="Google Shape;106;p18"/>
          <p:cNvSpPr txBox="1"/>
          <p:nvPr>
            <p:ph type="title"/>
          </p:nvPr>
        </p:nvSpPr>
        <p:spPr>
          <a:xfrm>
            <a:off x="468890" y="614003"/>
            <a:ext cx="8217900" cy="7521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7" name="Google Shape;107;p18"/>
          <p:cNvSpPr txBox="1"/>
          <p:nvPr>
            <p:ph idx="1" type="body"/>
          </p:nvPr>
        </p:nvSpPr>
        <p:spPr>
          <a:xfrm>
            <a:off x="468890" y="1366024"/>
            <a:ext cx="8217900" cy="3093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8" name="Google Shape;108;p18"/>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9" name="Google Shape;109;p18"/>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0" name="Google Shape;110;p18"/>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111" name="Shape 111"/>
        <p:cNvGrpSpPr/>
        <p:nvPr/>
      </p:nvGrpSpPr>
      <p:grpSpPr>
        <a:xfrm>
          <a:off x="0" y="0"/>
          <a:ext cx="0" cy="0"/>
          <a:chOff x="0" y="0"/>
          <a:chExt cx="0" cy="0"/>
        </a:xfrm>
      </p:grpSpPr>
      <p:sp>
        <p:nvSpPr>
          <p:cNvPr id="112" name="Google Shape;112;p19"/>
          <p:cNvSpPr/>
          <p:nvPr>
            <p:ph idx="2" type="pic"/>
          </p:nvPr>
        </p:nvSpPr>
        <p:spPr>
          <a:xfrm>
            <a:off x="6553200" y="418169"/>
            <a:ext cx="2590800" cy="4512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13" name="Google Shape;113;p19"/>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14" name="Google Shape;114;p19"/>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5" name="Google Shape;115;p19"/>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6" name="Google Shape;116;p19"/>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117" name="Google Shape;117;p19"/>
          <p:cNvSpPr txBox="1"/>
          <p:nvPr>
            <p:ph type="title"/>
          </p:nvPr>
        </p:nvSpPr>
        <p:spPr>
          <a:xfrm>
            <a:off x="468890" y="614004"/>
            <a:ext cx="5875200" cy="9138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8" name="Google Shape;118;p19"/>
          <p:cNvSpPr txBox="1"/>
          <p:nvPr>
            <p:ph idx="1" type="body"/>
          </p:nvPr>
        </p:nvSpPr>
        <p:spPr>
          <a:xfrm>
            <a:off x="468890" y="1709378"/>
            <a:ext cx="5875200" cy="31548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9" name="Shape 119"/>
        <p:cNvGrpSpPr/>
        <p:nvPr/>
      </p:nvGrpSpPr>
      <p:grpSpPr>
        <a:xfrm>
          <a:off x="0" y="0"/>
          <a:ext cx="0" cy="0"/>
          <a:chOff x="0" y="0"/>
          <a:chExt cx="0" cy="0"/>
        </a:xfrm>
      </p:grpSpPr>
      <p:sp>
        <p:nvSpPr>
          <p:cNvPr id="120" name="Google Shape;120;p20"/>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21" name="Google Shape;121;p2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22" name="Google Shape;122;p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3" name="Google Shape;123;p2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4" name="Google Shape;124;p2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5" name="Shape 125"/>
        <p:cNvGrpSpPr/>
        <p:nvPr/>
      </p:nvGrpSpPr>
      <p:grpSpPr>
        <a:xfrm>
          <a:off x="0" y="0"/>
          <a:ext cx="0" cy="0"/>
          <a:chOff x="0" y="0"/>
          <a:chExt cx="0" cy="0"/>
        </a:xfrm>
      </p:grpSpPr>
      <p:sp>
        <p:nvSpPr>
          <p:cNvPr id="126" name="Google Shape;126;p21"/>
          <p:cNvSpPr/>
          <p:nvPr/>
        </p:nvSpPr>
        <p:spPr>
          <a:xfrm>
            <a:off x="0" y="0"/>
            <a:ext cx="9144000" cy="114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27" name="Google Shape;127;p21"/>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28" name="Google Shape;128;p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9" name="Google Shape;129;p21"/>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0" name="Google Shape;130;p21"/>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1" name="Google Shape;131;p2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132" name="Shape 132"/>
        <p:cNvGrpSpPr/>
        <p:nvPr/>
      </p:nvGrpSpPr>
      <p:grpSpPr>
        <a:xfrm>
          <a:off x="0" y="0"/>
          <a:ext cx="0" cy="0"/>
          <a:chOff x="0" y="0"/>
          <a:chExt cx="0" cy="0"/>
        </a:xfrm>
      </p:grpSpPr>
      <p:sp>
        <p:nvSpPr>
          <p:cNvPr id="133" name="Google Shape;133;p2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71" name="Shape 7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4.png"/><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9.xml"/><Relationship Id="rId3"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Layout" Target="../slideLayouts/slideLayout10.xml"/><Relationship Id="rId4" Type="http://schemas.openxmlformats.org/officeDocument/2006/relationships/slideLayout" Target="../slideLayouts/slideLayout11.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2" Type="http://schemas.openxmlformats.org/officeDocument/2006/relationships/theme" Target="../theme/theme3.xml"/><Relationship Id="rId9" Type="http://schemas.openxmlformats.org/officeDocument/2006/relationships/slideLayout" Target="../slideLayouts/slideLayout16.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6"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 name="Shape 72"/>
        <p:cNvGrpSpPr/>
        <p:nvPr/>
      </p:nvGrpSpPr>
      <p:grpSpPr>
        <a:xfrm>
          <a:off x="0" y="0"/>
          <a:ext cx="0" cy="0"/>
          <a:chOff x="0" y="0"/>
          <a:chExt cx="0" cy="0"/>
        </a:xfrm>
      </p:grpSpPr>
      <p:sp>
        <p:nvSpPr>
          <p:cNvPr id="73" name="Google Shape;73;p13"/>
          <p:cNvSpPr/>
          <p:nvPr/>
        </p:nvSpPr>
        <p:spPr>
          <a:xfrm>
            <a:off x="0" y="0"/>
            <a:ext cx="9144000" cy="420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74" name="Google Shape;74;p13"/>
          <p:cNvPicPr preferRelativeResize="0"/>
          <p:nvPr/>
        </p:nvPicPr>
        <p:blipFill rotWithShape="1">
          <a:blip r:embed="rId1">
            <a:alphaModFix/>
          </a:blip>
          <a:srcRect b="0" l="0" r="0" t="0"/>
          <a:stretch/>
        </p:blipFill>
        <p:spPr>
          <a:xfrm>
            <a:off x="391885" y="-70325"/>
            <a:ext cx="3846288" cy="587433"/>
          </a:xfrm>
          <a:prstGeom prst="rect">
            <a:avLst/>
          </a:prstGeom>
          <a:noFill/>
          <a:ln>
            <a:noFill/>
          </a:ln>
        </p:spPr>
      </p:pic>
      <p:pic>
        <p:nvPicPr>
          <p:cNvPr id="75" name="Google Shape;75;p13"/>
          <p:cNvPicPr preferRelativeResize="0"/>
          <p:nvPr/>
        </p:nvPicPr>
        <p:blipFill rotWithShape="1">
          <a:blip r:embed="rId2">
            <a:alphaModFix/>
          </a:blip>
          <a:srcRect b="0" l="50634" r="0" t="0"/>
          <a:stretch/>
        </p:blipFill>
        <p:spPr>
          <a:xfrm>
            <a:off x="4630056" y="5297"/>
            <a:ext cx="4513940"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5.jp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greg4cr.github.io/pdf/21ai4se.pdf" TargetMode="External"/><Relationship Id="rId4" Type="http://schemas.openxmlformats.org/officeDocument/2006/relationships/hyperlink" Target="https://github.com/Greg4cr/PythonUnitTestGeneration" TargetMode="External"/><Relationship Id="rId5" Type="http://schemas.openxmlformats.org/officeDocument/2006/relationships/hyperlink" Target="https://www.fuzzingbook.or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lcamtuf.coredump.cx/afl/" TargetMode="External"/><Relationship Id="rId4" Type="http://schemas.openxmlformats.org/officeDocument/2006/relationships/hyperlink" Target="https://google.github.io/oss-fuz"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www.evosuite.org/" TargetMode="External"/><Relationship Id="rId4" Type="http://schemas.openxmlformats.org/officeDocument/2006/relationships/hyperlink" Target="https://github.com/Rhapsod/sapienz/blob/master/README.md"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3.png"/><Relationship Id="rId4" Type="http://schemas.openxmlformats.org/officeDocument/2006/relationships/image" Target="../media/image15.jpg"/><Relationship Id="rId5"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13:</a:t>
            </a:r>
            <a:r>
              <a:rPr lang="sv-SE" sz="3600"/>
              <a:t> </a:t>
            </a:r>
            <a:r>
              <a:rPr lang="sv-SE" sz="3000"/>
              <a:t>Automated Test Case Generation</a:t>
            </a:r>
            <a:endParaRPr/>
          </a:p>
        </p:txBody>
      </p:sp>
      <p:sp>
        <p:nvSpPr>
          <p:cNvPr id="139" name="Google Shape;139;p23"/>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DIT 635 - February 25,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6" name="Google Shape;216;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Long Do We Spend Searching?</a:t>
            </a:r>
            <a:endParaRPr/>
          </a:p>
        </p:txBody>
      </p:sp>
      <p:sp>
        <p:nvSpPr>
          <p:cNvPr id="217" name="Google Shape;217;p3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Exhaustive search not viable.</a:t>
            </a:r>
            <a:endParaRPr/>
          </a:p>
          <a:p>
            <a:pPr indent="-393700" lvl="0" marL="457200" rtl="0" algn="l">
              <a:spcBef>
                <a:spcPts val="1000"/>
              </a:spcBef>
              <a:spcAft>
                <a:spcPts val="0"/>
              </a:spcAft>
              <a:buSzPts val="2600"/>
              <a:buChar char="•"/>
            </a:pPr>
            <a:r>
              <a:rPr lang="sv-SE"/>
              <a:t>Search can be bound by a </a:t>
            </a:r>
            <a:r>
              <a:rPr b="1" lang="sv-SE"/>
              <a:t>search budget</a:t>
            </a:r>
            <a:r>
              <a:rPr lang="sv-SE"/>
              <a:t>.</a:t>
            </a:r>
            <a:endParaRPr/>
          </a:p>
          <a:p>
            <a:pPr indent="-368300" lvl="1" marL="914400" rtl="0" algn="l">
              <a:spcBef>
                <a:spcPts val="500"/>
              </a:spcBef>
              <a:spcAft>
                <a:spcPts val="0"/>
              </a:spcAft>
              <a:buSzPts val="2200"/>
              <a:buChar char="•"/>
            </a:pPr>
            <a:r>
              <a:rPr lang="sv-SE"/>
              <a:t>Number of guesses.</a:t>
            </a:r>
            <a:endParaRPr/>
          </a:p>
          <a:p>
            <a:pPr indent="-368300" lvl="1" marL="914400" rtl="0" algn="l">
              <a:spcBef>
                <a:spcPts val="500"/>
              </a:spcBef>
              <a:spcAft>
                <a:spcPts val="0"/>
              </a:spcAft>
              <a:buSzPts val="2200"/>
              <a:buChar char="•"/>
            </a:pPr>
            <a:r>
              <a:rPr lang="sv-SE"/>
              <a:t>Time allotted to the search (number of minutes/seconds).</a:t>
            </a:r>
            <a:endParaRPr/>
          </a:p>
          <a:p>
            <a:pPr indent="-393700" lvl="0" marL="457200" rtl="0" algn="l">
              <a:spcBef>
                <a:spcPts val="1000"/>
              </a:spcBef>
              <a:spcAft>
                <a:spcPts val="0"/>
              </a:spcAft>
              <a:buSzPts val="2600"/>
              <a:buChar char="•"/>
            </a:pPr>
            <a:r>
              <a:rPr b="1" lang="sv-SE"/>
              <a:t>Optimization problem</a:t>
            </a:r>
            <a:r>
              <a:rPr lang="sv-SE"/>
              <a:t>:</a:t>
            </a:r>
            <a:endParaRPr/>
          </a:p>
          <a:p>
            <a:pPr indent="-368300" lvl="1" marL="914400" rtl="0" algn="l">
              <a:spcBef>
                <a:spcPts val="500"/>
              </a:spcBef>
              <a:spcAft>
                <a:spcPts val="0"/>
              </a:spcAft>
              <a:buSzPts val="2200"/>
              <a:buChar char="•"/>
            </a:pPr>
            <a:r>
              <a:rPr i="1" lang="sv-SE"/>
              <a:t>Best solution possible before running out of budget.</a:t>
            </a:r>
            <a:endParaRPr i="1"/>
          </a:p>
          <a:p>
            <a:pPr indent="0" lvl="0" marL="0" rtl="0" algn="l">
              <a:spcBef>
                <a:spcPts val="10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4" name="Google Shape;224;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Generation as Optimization Problem</a:t>
            </a:r>
            <a:endParaRPr/>
          </a:p>
        </p:txBody>
      </p:sp>
      <p:sp>
        <p:nvSpPr>
          <p:cNvPr id="225" name="Google Shape;225;p33"/>
          <p:cNvSpPr txBox="1"/>
          <p:nvPr>
            <p:ph idx="1" type="body"/>
          </p:nvPr>
        </p:nvSpPr>
        <p:spPr>
          <a:xfrm>
            <a:off x="468900" y="1282400"/>
            <a:ext cx="60843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a:t>
            </a:r>
            <a:r>
              <a:rPr lang="sv-SE"/>
              <a:t>earch heuristic becomes important.</a:t>
            </a:r>
            <a:endParaRPr/>
          </a:p>
          <a:p>
            <a:pPr indent="-368300" lvl="1" marL="914400" rtl="0" algn="l">
              <a:spcBef>
                <a:spcPts val="500"/>
              </a:spcBef>
              <a:spcAft>
                <a:spcPts val="0"/>
              </a:spcAft>
              <a:buSzPts val="2200"/>
              <a:buChar char="•"/>
            </a:pPr>
            <a:r>
              <a:rPr lang="sv-SE"/>
              <a:t>If time bound: time to create, </a:t>
            </a:r>
            <a:br>
              <a:rPr lang="sv-SE"/>
            </a:br>
            <a:r>
              <a:rPr lang="sv-SE"/>
              <a:t>execute, and evaluate.</a:t>
            </a:r>
            <a:endParaRPr/>
          </a:p>
          <a:p>
            <a:pPr indent="-368300" lvl="1" marL="914400" rtl="0" algn="l">
              <a:spcBef>
                <a:spcPts val="500"/>
              </a:spcBef>
              <a:spcAft>
                <a:spcPts val="0"/>
              </a:spcAft>
              <a:buSzPts val="2200"/>
              <a:buChar char="•"/>
            </a:pPr>
            <a:r>
              <a:rPr lang="sv-SE"/>
              <a:t>If attempt bound: strategy used to choose next solution.</a:t>
            </a:r>
            <a:endParaRPr/>
          </a:p>
          <a:p>
            <a:pPr indent="-342900" lvl="2" marL="1371600" rtl="0" algn="l">
              <a:spcBef>
                <a:spcPts val="500"/>
              </a:spcBef>
              <a:spcAft>
                <a:spcPts val="0"/>
              </a:spcAft>
              <a:buSzPts val="1800"/>
              <a:buChar char="•"/>
            </a:pPr>
            <a:r>
              <a:rPr lang="sv-SE"/>
              <a:t>Ignoring bad solutions, learning what makes a solution good.</a:t>
            </a:r>
            <a:endParaRPr/>
          </a:p>
          <a:p>
            <a:pPr indent="-368300" lvl="1" marL="914400" rtl="0" algn="l">
              <a:spcBef>
                <a:spcPts val="500"/>
              </a:spcBef>
              <a:spcAft>
                <a:spcPts val="0"/>
              </a:spcAft>
              <a:buSzPts val="2200"/>
              <a:buChar char="•"/>
            </a:pPr>
            <a:r>
              <a:rPr lang="sv-SE"/>
              <a:t>In practice, </a:t>
            </a:r>
            <a:r>
              <a:rPr b="1" lang="sv-SE"/>
              <a:t>efficiency in both categories is desired</a:t>
            </a:r>
            <a:r>
              <a:rPr lang="sv-SE"/>
              <a:t>.</a:t>
            </a:r>
            <a:endParaRPr/>
          </a:p>
        </p:txBody>
      </p:sp>
      <p:pic>
        <p:nvPicPr>
          <p:cNvPr id="226" name="Google Shape;226;p33"/>
          <p:cNvPicPr preferRelativeResize="0"/>
          <p:nvPr/>
        </p:nvPicPr>
        <p:blipFill>
          <a:blip r:embed="rId3">
            <a:alphaModFix/>
          </a:blip>
          <a:stretch>
            <a:fillRect/>
          </a:stretch>
        </p:blipFill>
        <p:spPr>
          <a:xfrm>
            <a:off x="5700100" y="1916425"/>
            <a:ext cx="3443900" cy="2512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3" name="Google Shape;233;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Search</a:t>
            </a:r>
            <a:endParaRPr/>
          </a:p>
        </p:txBody>
      </p:sp>
      <p:sp>
        <p:nvSpPr>
          <p:cNvPr id="234" name="Google Shape;234;p34"/>
          <p:cNvSpPr txBox="1"/>
          <p:nvPr>
            <p:ph idx="1" type="body"/>
          </p:nvPr>
        </p:nvSpPr>
        <p:spPr>
          <a:xfrm>
            <a:off x="468900" y="1282400"/>
            <a:ext cx="6006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Randomly formulate a solution. </a:t>
            </a:r>
            <a:endParaRPr/>
          </a:p>
          <a:p>
            <a:pPr indent="-368300" lvl="1" marL="914400" rtl="0" algn="l">
              <a:spcBef>
                <a:spcPts val="500"/>
              </a:spcBef>
              <a:spcAft>
                <a:spcPts val="0"/>
              </a:spcAft>
              <a:buSzPts val="2200"/>
              <a:buChar char="○"/>
            </a:pPr>
            <a:r>
              <a:rPr lang="sv-SE"/>
              <a:t>Unit testing: choose a class in the system, choose random methods, call with random parameter values.</a:t>
            </a:r>
            <a:endParaRPr/>
          </a:p>
          <a:p>
            <a:pPr indent="-368300" lvl="1" marL="914400" rtl="0" algn="l">
              <a:spcBef>
                <a:spcPts val="500"/>
              </a:spcBef>
              <a:spcAft>
                <a:spcPts val="0"/>
              </a:spcAft>
              <a:buSzPts val="2200"/>
              <a:buChar char="○"/>
            </a:pPr>
            <a:r>
              <a:rPr lang="sv-SE"/>
              <a:t>System-level testing: choose an interface, choose random functions from interface, call with random values.</a:t>
            </a:r>
            <a:endParaRPr/>
          </a:p>
          <a:p>
            <a:pPr indent="-393700" lvl="0" marL="457200" rtl="0" algn="l">
              <a:spcBef>
                <a:spcPts val="1000"/>
              </a:spcBef>
              <a:spcAft>
                <a:spcPts val="0"/>
              </a:spcAft>
              <a:buSzPts val="2600"/>
              <a:buChar char="●"/>
            </a:pPr>
            <a:r>
              <a:rPr lang="sv-SE"/>
              <a:t>Keep trying until goal attained or budget expires.</a:t>
            </a:r>
            <a:endParaRPr/>
          </a:p>
          <a:p>
            <a:pPr indent="0" lvl="0" marL="0" rtl="0" algn="l">
              <a:spcBef>
                <a:spcPts val="1000"/>
              </a:spcBef>
              <a:spcAft>
                <a:spcPts val="0"/>
              </a:spcAft>
              <a:buNone/>
            </a:pPr>
            <a:r>
              <a:t/>
            </a:r>
            <a:endParaRPr/>
          </a:p>
        </p:txBody>
      </p:sp>
      <p:pic>
        <p:nvPicPr>
          <p:cNvPr descr="2000px-2-Dice-Icon.svg.png" id="235" name="Google Shape;235;p34"/>
          <p:cNvPicPr preferRelativeResize="0"/>
          <p:nvPr/>
        </p:nvPicPr>
        <p:blipFill>
          <a:blip r:embed="rId3">
            <a:alphaModFix/>
          </a:blip>
          <a:stretch>
            <a:fillRect/>
          </a:stretch>
        </p:blipFill>
        <p:spPr>
          <a:xfrm>
            <a:off x="6228675" y="1333825"/>
            <a:ext cx="2693125" cy="2693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2" name="Google Shape;242;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Search</a:t>
            </a:r>
            <a:endParaRPr/>
          </a:p>
        </p:txBody>
      </p:sp>
      <p:sp>
        <p:nvSpPr>
          <p:cNvPr id="243" name="Google Shape;243;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Sometime viable:</a:t>
            </a:r>
            <a:endParaRPr/>
          </a:p>
          <a:p>
            <a:pPr indent="-368300" lvl="1" marL="914400" rtl="0" algn="l">
              <a:spcBef>
                <a:spcPts val="500"/>
              </a:spcBef>
              <a:spcAft>
                <a:spcPts val="0"/>
              </a:spcAft>
              <a:buSzPts val="2200"/>
              <a:buChar char="•"/>
            </a:pPr>
            <a:r>
              <a:rPr lang="sv-SE"/>
              <a:t>Extremely fast.</a:t>
            </a:r>
            <a:endParaRPr/>
          </a:p>
          <a:p>
            <a:pPr indent="-368300" lvl="1" marL="914400" rtl="0" algn="l">
              <a:spcBef>
                <a:spcPts val="500"/>
              </a:spcBef>
              <a:spcAft>
                <a:spcPts val="0"/>
              </a:spcAft>
              <a:buSzPts val="2200"/>
              <a:buChar char="•"/>
            </a:pPr>
            <a:r>
              <a:rPr lang="sv-SE"/>
              <a:t>Easy to implement, easy to understand.</a:t>
            </a:r>
            <a:endParaRPr/>
          </a:p>
          <a:p>
            <a:pPr indent="-368300" lvl="1" marL="914400" rtl="0" algn="l">
              <a:spcBef>
                <a:spcPts val="500"/>
              </a:spcBef>
              <a:spcAft>
                <a:spcPts val="0"/>
              </a:spcAft>
              <a:buSzPts val="2200"/>
              <a:buChar char="•"/>
            </a:pPr>
            <a:r>
              <a:rPr lang="sv-SE"/>
              <a:t>All inputs considered equal, so no designer bias.</a:t>
            </a:r>
            <a:endParaRPr/>
          </a:p>
          <a:p>
            <a:pPr indent="-393700" lvl="0" marL="457200" rtl="0" algn="l">
              <a:spcBef>
                <a:spcPts val="1000"/>
              </a:spcBef>
              <a:spcAft>
                <a:spcPts val="0"/>
              </a:spcAft>
              <a:buSzPts val="2600"/>
              <a:buChar char="•"/>
            </a:pPr>
            <a:r>
              <a:rPr lang="sv-SE"/>
              <a:t>However…</a:t>
            </a:r>
            <a:endParaRPr/>
          </a:p>
          <a:p>
            <a:pPr indent="0" lvl="0" marL="914400" rtl="0" algn="l">
              <a:spcBef>
                <a:spcPts val="1000"/>
              </a:spcBef>
              <a:spcAft>
                <a:spcPts val="0"/>
              </a:spcAft>
              <a:buNone/>
            </a:pPr>
            <a:r>
              <a:t/>
            </a:r>
            <a:endParaRPr/>
          </a:p>
        </p:txBody>
      </p:sp>
      <p:pic>
        <p:nvPicPr>
          <p:cNvPr descr="c0f33288f377a621cca764d375b09092.jpg" id="244" name="Google Shape;244;p35"/>
          <p:cNvPicPr preferRelativeResize="0"/>
          <p:nvPr/>
        </p:nvPicPr>
        <p:blipFill>
          <a:blip r:embed="rId3">
            <a:alphaModFix/>
          </a:blip>
          <a:stretch>
            <a:fillRect/>
          </a:stretch>
        </p:blipFill>
        <p:spPr>
          <a:xfrm>
            <a:off x="2955725" y="2948275"/>
            <a:ext cx="5646199" cy="1872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1" name="Google Shape;251;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Metaheuristic Search</a:t>
            </a:r>
            <a:endParaRPr/>
          </a:p>
        </p:txBody>
      </p:sp>
      <p:sp>
        <p:nvSpPr>
          <p:cNvPr id="252" name="Google Shape;252;p3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Random search is naive.</a:t>
            </a:r>
            <a:endParaRPr/>
          </a:p>
          <a:p>
            <a:pPr indent="-368300" lvl="1" marL="914400" rtl="0" algn="l">
              <a:spcBef>
                <a:spcPts val="500"/>
              </a:spcBef>
              <a:spcAft>
                <a:spcPts val="0"/>
              </a:spcAft>
              <a:buSzPts val="2200"/>
              <a:buChar char="•"/>
            </a:pPr>
            <a:r>
              <a:rPr lang="sv-SE"/>
              <a:t>Only possible to cover a </a:t>
            </a:r>
            <a:br>
              <a:rPr lang="sv-SE"/>
            </a:br>
            <a:r>
              <a:rPr lang="sv-SE"/>
              <a:t>small % of full input space.</a:t>
            </a:r>
            <a:endParaRPr/>
          </a:p>
          <a:p>
            <a:pPr indent="-393700" lvl="0" marL="457200" rtl="0" algn="l">
              <a:spcBef>
                <a:spcPts val="1000"/>
              </a:spcBef>
              <a:spcAft>
                <a:spcPts val="0"/>
              </a:spcAft>
              <a:buSzPts val="2600"/>
              <a:buChar char="•"/>
            </a:pPr>
            <a:r>
              <a:rPr lang="sv-SE"/>
              <a:t>Metaheuristic search adds</a:t>
            </a:r>
            <a:br>
              <a:rPr lang="sv-SE"/>
            </a:br>
            <a:r>
              <a:rPr lang="sv-SE"/>
              <a:t>intelligence to random.</a:t>
            </a:r>
            <a:endParaRPr/>
          </a:p>
          <a:p>
            <a:pPr indent="-368300" lvl="1" marL="914400" rtl="0" algn="l">
              <a:spcBef>
                <a:spcPts val="500"/>
              </a:spcBef>
              <a:spcAft>
                <a:spcPts val="0"/>
              </a:spcAft>
              <a:buSzPts val="2200"/>
              <a:buChar char="•"/>
            </a:pPr>
            <a:r>
              <a:rPr lang="sv-SE"/>
              <a:t>Feedback and sampling </a:t>
            </a:r>
            <a:br>
              <a:rPr lang="sv-SE"/>
            </a:br>
            <a:r>
              <a:rPr lang="sv-SE"/>
              <a:t>strategies.</a:t>
            </a:r>
            <a:endParaRPr/>
          </a:p>
          <a:p>
            <a:pPr indent="-368300" lvl="1" marL="914400" rtl="0" algn="l">
              <a:spcBef>
                <a:spcPts val="500"/>
              </a:spcBef>
              <a:spcAft>
                <a:spcPts val="0"/>
              </a:spcAft>
              <a:buSzPts val="2200"/>
              <a:buChar char="•"/>
            </a:pPr>
            <a:r>
              <a:rPr lang="sv-SE"/>
              <a:t>Still fast, able to learn </a:t>
            </a:r>
            <a:br>
              <a:rPr lang="sv-SE"/>
            </a:br>
            <a:r>
              <a:rPr lang="sv-SE"/>
              <a:t>from bad guesses.</a:t>
            </a:r>
            <a:endParaRPr/>
          </a:p>
        </p:txBody>
      </p:sp>
      <p:pic>
        <p:nvPicPr>
          <p:cNvPr id="253" name="Google Shape;253;p36"/>
          <p:cNvPicPr preferRelativeResize="0"/>
          <p:nvPr/>
        </p:nvPicPr>
        <p:blipFill>
          <a:blip r:embed="rId3">
            <a:alphaModFix/>
          </a:blip>
          <a:stretch>
            <a:fillRect/>
          </a:stretch>
        </p:blipFill>
        <p:spPr>
          <a:xfrm>
            <a:off x="4962325" y="1458150"/>
            <a:ext cx="4181675" cy="3128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0" name="Google Shape;260;p37"/>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Metaheuristic Search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7" name="Google Shape;267;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Mechanics of Optimization</a:t>
            </a:r>
            <a:endParaRPr/>
          </a:p>
        </p:txBody>
      </p:sp>
      <p:sp>
        <p:nvSpPr>
          <p:cNvPr id="268" name="Google Shape;268;p38"/>
          <p:cNvSpPr txBox="1"/>
          <p:nvPr/>
        </p:nvSpPr>
        <p:spPr>
          <a:xfrm>
            <a:off x="463050" y="1225250"/>
            <a:ext cx="8229600" cy="11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600">
                <a:solidFill>
                  <a:schemeClr val="dk1"/>
                </a:solidFill>
              </a:rPr>
              <a:t>AKA: How can I get a computer to search?</a:t>
            </a:r>
            <a:endParaRPr b="1" sz="2600">
              <a:solidFill>
                <a:schemeClr val="dk1"/>
              </a:solidFill>
            </a:endParaRPr>
          </a:p>
        </p:txBody>
      </p:sp>
      <p:pic>
        <p:nvPicPr>
          <p:cNvPr id="269" name="Google Shape;269;p38"/>
          <p:cNvPicPr preferRelativeResize="0"/>
          <p:nvPr/>
        </p:nvPicPr>
        <p:blipFill>
          <a:blip r:embed="rId3">
            <a:alphaModFix/>
          </a:blip>
          <a:stretch>
            <a:fillRect/>
          </a:stretch>
        </p:blipFill>
        <p:spPr>
          <a:xfrm>
            <a:off x="5913621" y="2143541"/>
            <a:ext cx="1627700" cy="1610650"/>
          </a:xfrm>
          <a:prstGeom prst="rect">
            <a:avLst/>
          </a:prstGeom>
          <a:noFill/>
          <a:ln>
            <a:noFill/>
          </a:ln>
        </p:spPr>
      </p:pic>
      <p:sp>
        <p:nvSpPr>
          <p:cNvPr id="270" name="Google Shape;270;p38"/>
          <p:cNvSpPr txBox="1"/>
          <p:nvPr/>
        </p:nvSpPr>
        <p:spPr>
          <a:xfrm>
            <a:off x="5114713" y="3754188"/>
            <a:ext cx="3338700" cy="6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400">
                <a:solidFill>
                  <a:schemeClr val="dk1"/>
                </a:solidFill>
              </a:rPr>
              <a:t>Fitness Function(s)</a:t>
            </a:r>
            <a:endParaRPr b="1" sz="2400">
              <a:solidFill>
                <a:schemeClr val="dk1"/>
              </a:solidFill>
            </a:endParaRPr>
          </a:p>
        </p:txBody>
      </p:sp>
      <p:sp>
        <p:nvSpPr>
          <p:cNvPr id="271" name="Google Shape;271;p38"/>
          <p:cNvSpPr txBox="1"/>
          <p:nvPr/>
        </p:nvSpPr>
        <p:spPr>
          <a:xfrm>
            <a:off x="1228175" y="3754188"/>
            <a:ext cx="2167800" cy="6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400">
                <a:solidFill>
                  <a:schemeClr val="dk1"/>
                </a:solidFill>
              </a:rPr>
              <a:t>Metaheuristic</a:t>
            </a:r>
            <a:endParaRPr b="1" sz="2400">
              <a:solidFill>
                <a:schemeClr val="dk1"/>
              </a:solidFill>
            </a:endParaRPr>
          </a:p>
        </p:txBody>
      </p:sp>
      <p:sp>
        <p:nvSpPr>
          <p:cNvPr id="272" name="Google Shape;272;p38"/>
          <p:cNvSpPr/>
          <p:nvPr/>
        </p:nvSpPr>
        <p:spPr>
          <a:xfrm>
            <a:off x="1630475" y="2281850"/>
            <a:ext cx="238500" cy="3225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8"/>
          <p:cNvSpPr/>
          <p:nvPr/>
        </p:nvSpPr>
        <p:spPr>
          <a:xfrm>
            <a:off x="1678953" y="2334415"/>
            <a:ext cx="238500" cy="3225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8"/>
          <p:cNvSpPr/>
          <p:nvPr/>
        </p:nvSpPr>
        <p:spPr>
          <a:xfrm>
            <a:off x="1719206" y="2396968"/>
            <a:ext cx="238500" cy="3225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275" name="Google Shape;275;p38"/>
          <p:cNvPicPr preferRelativeResize="0"/>
          <p:nvPr/>
        </p:nvPicPr>
        <p:blipFill>
          <a:blip r:embed="rId4">
            <a:alphaModFix/>
          </a:blip>
          <a:stretch>
            <a:fillRect/>
          </a:stretch>
        </p:blipFill>
        <p:spPr>
          <a:xfrm>
            <a:off x="1957683" y="2714502"/>
            <a:ext cx="400062" cy="433792"/>
          </a:xfrm>
          <a:prstGeom prst="rect">
            <a:avLst/>
          </a:prstGeom>
          <a:noFill/>
          <a:ln>
            <a:noFill/>
          </a:ln>
        </p:spPr>
      </p:pic>
      <p:sp>
        <p:nvSpPr>
          <p:cNvPr id="276" name="Google Shape;276;p38"/>
          <p:cNvSpPr/>
          <p:nvPr/>
        </p:nvSpPr>
        <p:spPr>
          <a:xfrm>
            <a:off x="2357745" y="3139373"/>
            <a:ext cx="238500" cy="3225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8"/>
          <p:cNvSpPr/>
          <p:nvPr/>
        </p:nvSpPr>
        <p:spPr>
          <a:xfrm>
            <a:off x="2406222" y="3191939"/>
            <a:ext cx="238500" cy="3225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8"/>
          <p:cNvSpPr/>
          <p:nvPr/>
        </p:nvSpPr>
        <p:spPr>
          <a:xfrm>
            <a:off x="2454700" y="3244504"/>
            <a:ext cx="238500" cy="3225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85" name="Google Shape;285;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pic>
        <p:nvPicPr>
          <p:cNvPr id="286" name="Google Shape;286;p39"/>
          <p:cNvPicPr preferRelativeResize="0"/>
          <p:nvPr/>
        </p:nvPicPr>
        <p:blipFill>
          <a:blip r:embed="rId3">
            <a:alphaModFix/>
          </a:blip>
          <a:stretch>
            <a:fillRect/>
          </a:stretch>
        </p:blipFill>
        <p:spPr>
          <a:xfrm>
            <a:off x="3657425" y="1420113"/>
            <a:ext cx="1514262" cy="1498400"/>
          </a:xfrm>
          <a:prstGeom prst="rect">
            <a:avLst/>
          </a:prstGeom>
          <a:noFill/>
          <a:ln>
            <a:noFill/>
          </a:ln>
        </p:spPr>
      </p:pic>
      <p:sp>
        <p:nvSpPr>
          <p:cNvPr id="287" name="Google Shape;287;p39"/>
          <p:cNvSpPr txBox="1"/>
          <p:nvPr/>
        </p:nvSpPr>
        <p:spPr>
          <a:xfrm>
            <a:off x="39047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Metaheuristic</a:t>
            </a:r>
            <a:endParaRPr b="1" sz="1800"/>
          </a:p>
          <a:p>
            <a:pPr indent="0" lvl="0" marL="0" rtl="0" algn="ctr">
              <a:spcBef>
                <a:spcPts val="0"/>
              </a:spcBef>
              <a:spcAft>
                <a:spcPts val="0"/>
              </a:spcAft>
              <a:buNone/>
            </a:pPr>
            <a:r>
              <a:rPr b="1" lang="sv-SE" sz="1800"/>
              <a:t>(Sampling Strategy)</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Genetic Algorithm</a:t>
            </a:r>
            <a:endParaRPr/>
          </a:p>
          <a:p>
            <a:pPr indent="0" lvl="0" marL="0" rtl="0" algn="ctr">
              <a:spcBef>
                <a:spcPts val="0"/>
              </a:spcBef>
              <a:spcAft>
                <a:spcPts val="0"/>
              </a:spcAft>
              <a:buNone/>
            </a:pPr>
            <a:r>
              <a:rPr lang="sv-SE"/>
              <a:t>Simulated Annealing</a:t>
            </a:r>
            <a:endParaRPr/>
          </a:p>
          <a:p>
            <a:pPr indent="0" lvl="0" marL="0" rtl="0" algn="ctr">
              <a:spcBef>
                <a:spcPts val="0"/>
              </a:spcBef>
              <a:spcAft>
                <a:spcPts val="0"/>
              </a:spcAft>
              <a:buNone/>
            </a:pPr>
            <a:r>
              <a:rPr lang="sv-SE"/>
              <a:t>Hill Climber</a:t>
            </a:r>
            <a:endParaRPr/>
          </a:p>
          <a:p>
            <a:pPr indent="0" lvl="0" marL="0" rtl="0" algn="ctr">
              <a:spcBef>
                <a:spcPts val="0"/>
              </a:spcBef>
              <a:spcAft>
                <a:spcPts val="0"/>
              </a:spcAft>
              <a:buNone/>
            </a:pPr>
            <a:r>
              <a:rPr lang="sv-SE"/>
              <a:t>(...)</a:t>
            </a:r>
            <a:endParaRPr/>
          </a:p>
        </p:txBody>
      </p:sp>
      <p:sp>
        <p:nvSpPr>
          <p:cNvPr id="288" name="Google Shape;288;p39"/>
          <p:cNvSpPr/>
          <p:nvPr/>
        </p:nvSpPr>
        <p:spPr>
          <a:xfrm>
            <a:off x="907137" y="1357997"/>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p:nvPr/>
        </p:nvSpPr>
        <p:spPr>
          <a:xfrm>
            <a:off x="972464" y="1420115"/>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9"/>
          <p:cNvSpPr/>
          <p:nvPr/>
        </p:nvSpPr>
        <p:spPr>
          <a:xfrm>
            <a:off x="1037790" y="1482234"/>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291" name="Google Shape;291;p39"/>
          <p:cNvPicPr preferRelativeResize="0"/>
          <p:nvPr/>
        </p:nvPicPr>
        <p:blipFill>
          <a:blip r:embed="rId4">
            <a:alphaModFix/>
          </a:blip>
          <a:stretch>
            <a:fillRect/>
          </a:stretch>
        </p:blipFill>
        <p:spPr>
          <a:xfrm>
            <a:off x="1359149" y="1857478"/>
            <a:ext cx="539102" cy="512632"/>
          </a:xfrm>
          <a:prstGeom prst="rect">
            <a:avLst/>
          </a:prstGeom>
          <a:noFill/>
          <a:ln>
            <a:noFill/>
          </a:ln>
        </p:spPr>
      </p:pic>
      <p:sp>
        <p:nvSpPr>
          <p:cNvPr id="292" name="Google Shape;292;p39"/>
          <p:cNvSpPr/>
          <p:nvPr/>
        </p:nvSpPr>
        <p:spPr>
          <a:xfrm>
            <a:off x="1898252" y="2359568"/>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p:nvPr/>
        </p:nvSpPr>
        <p:spPr>
          <a:xfrm>
            <a:off x="1963578" y="2421687"/>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9"/>
          <p:cNvSpPr/>
          <p:nvPr/>
        </p:nvSpPr>
        <p:spPr>
          <a:xfrm>
            <a:off x="2028905" y="2483806"/>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txBox="1"/>
          <p:nvPr/>
        </p:nvSpPr>
        <p:spPr>
          <a:xfrm>
            <a:off x="27771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sp>
        <p:nvSpPr>
          <p:cNvPr id="296" name="Google Shape;296;p39"/>
          <p:cNvSpPr txBox="1"/>
          <p:nvPr/>
        </p:nvSpPr>
        <p:spPr>
          <a:xfrm>
            <a:off x="2862138" y="2918525"/>
            <a:ext cx="33387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Fitness Functions</a:t>
            </a:r>
            <a:endParaRPr b="1" sz="1800"/>
          </a:p>
          <a:p>
            <a:pPr indent="0" lvl="0" marL="0" rtl="0" algn="ctr">
              <a:spcBef>
                <a:spcPts val="0"/>
              </a:spcBef>
              <a:spcAft>
                <a:spcPts val="0"/>
              </a:spcAft>
              <a:buNone/>
            </a:pPr>
            <a:r>
              <a:rPr b="1" lang="sv-SE" sz="1800"/>
              <a:t>(Feedback Strategies)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Distance to Coverage Goals </a:t>
            </a:r>
            <a:endParaRPr/>
          </a:p>
          <a:p>
            <a:pPr indent="0" lvl="0" marL="0" rtl="0" algn="ctr">
              <a:spcBef>
                <a:spcPts val="0"/>
              </a:spcBef>
              <a:spcAft>
                <a:spcPts val="0"/>
              </a:spcAft>
              <a:buNone/>
            </a:pPr>
            <a:r>
              <a:rPr lang="sv-SE"/>
              <a:t>Count of Executions Thrown</a:t>
            </a:r>
            <a:endParaRPr/>
          </a:p>
          <a:p>
            <a:pPr indent="0" lvl="0" marL="0" rtl="0" algn="ctr">
              <a:spcBef>
                <a:spcPts val="0"/>
              </a:spcBef>
              <a:spcAft>
                <a:spcPts val="0"/>
              </a:spcAft>
              <a:buNone/>
            </a:pPr>
            <a:r>
              <a:rPr lang="sv-SE"/>
              <a:t>Input or Output Diversity</a:t>
            </a:r>
            <a:endParaRPr/>
          </a:p>
          <a:p>
            <a:pPr indent="0" lvl="0" marL="0" rtl="0" algn="ctr">
              <a:spcBef>
                <a:spcPts val="0"/>
              </a:spcBef>
              <a:spcAft>
                <a:spcPts val="0"/>
              </a:spcAft>
              <a:buNone/>
            </a:pPr>
            <a:r>
              <a:rPr lang="sv-SE"/>
              <a:t>(...)</a:t>
            </a:r>
            <a:endParaRPr/>
          </a:p>
        </p:txBody>
      </p:sp>
      <p:sp>
        <p:nvSpPr>
          <p:cNvPr id="297" name="Google Shape;297;p39"/>
          <p:cNvSpPr txBox="1"/>
          <p:nvPr/>
        </p:nvSpPr>
        <p:spPr>
          <a:xfrm>
            <a:off x="55522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pic>
        <p:nvPicPr>
          <p:cNvPr id="298" name="Google Shape;298;p39"/>
          <p:cNvPicPr preferRelativeResize="0"/>
          <p:nvPr/>
        </p:nvPicPr>
        <p:blipFill>
          <a:blip r:embed="rId5">
            <a:alphaModFix/>
          </a:blip>
          <a:stretch>
            <a:fillRect/>
          </a:stretch>
        </p:blipFill>
        <p:spPr>
          <a:xfrm>
            <a:off x="6673050" y="1412201"/>
            <a:ext cx="1514250" cy="1514250"/>
          </a:xfrm>
          <a:prstGeom prst="rect">
            <a:avLst/>
          </a:prstGeom>
          <a:noFill/>
          <a:ln>
            <a:noFill/>
          </a:ln>
        </p:spPr>
      </p:pic>
      <p:sp>
        <p:nvSpPr>
          <p:cNvPr id="299" name="Google Shape;299;p39"/>
          <p:cNvSpPr txBox="1"/>
          <p:nvPr/>
        </p:nvSpPr>
        <p:spPr>
          <a:xfrm>
            <a:off x="609052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a:p>
            <a:pPr indent="0" lvl="0" marL="0" rtl="0" algn="ctr">
              <a:spcBef>
                <a:spcPts val="0"/>
              </a:spcBef>
              <a:spcAft>
                <a:spcPts val="0"/>
              </a:spcAft>
              <a:buNone/>
            </a:pPr>
            <a:r>
              <a:rPr b="1" lang="sv-SE" sz="1800"/>
              <a:t>(Goals)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Cause Crashes</a:t>
            </a:r>
            <a:endParaRPr/>
          </a:p>
          <a:p>
            <a:pPr indent="0" lvl="0" marL="0" rtl="0" algn="ctr">
              <a:spcBef>
                <a:spcPts val="0"/>
              </a:spcBef>
              <a:spcAft>
                <a:spcPts val="0"/>
              </a:spcAft>
              <a:buNone/>
            </a:pPr>
            <a:r>
              <a:rPr lang="sv-SE"/>
              <a:t>Cover Code Structure, Generate Covering Array,</a:t>
            </a:r>
            <a:endParaRPr/>
          </a:p>
          <a:p>
            <a:pPr indent="0" lvl="0" marL="0" rtl="0" algn="ctr">
              <a:spcBef>
                <a:spcPts val="0"/>
              </a:spcBef>
              <a:spcAft>
                <a:spcPts val="0"/>
              </a:spcAft>
              <a:buNone/>
            </a:pPr>
            <a:r>
              <a:rPr lang="sv-SE"/>
              <a:t>(...)</a:t>
            </a:r>
            <a:endParaRPr/>
          </a:p>
          <a:p>
            <a:pPr indent="0" lvl="0" marL="0" rtl="0" algn="ctr">
              <a:spcBef>
                <a:spcPts val="0"/>
              </a:spcBef>
              <a:spcAft>
                <a:spcPts val="0"/>
              </a:spcAft>
              <a:buNone/>
            </a:pPr>
            <a:r>
              <a:t/>
            </a:r>
            <a:endParaRPr b="1" sz="1800"/>
          </a:p>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6" name="Google Shape;306;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Metaheuristic</a:t>
            </a:r>
            <a:endParaRPr/>
          </a:p>
        </p:txBody>
      </p:sp>
      <p:sp>
        <p:nvSpPr>
          <p:cNvPr id="307" name="Google Shape;307;p40"/>
          <p:cNvSpPr txBox="1"/>
          <p:nvPr>
            <p:ph idx="1" type="body"/>
          </p:nvPr>
        </p:nvSpPr>
        <p:spPr>
          <a:xfrm>
            <a:off x="3423125" y="1282400"/>
            <a:ext cx="5263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a:t>
            </a:r>
            <a:r>
              <a:rPr lang="sv-SE"/>
              <a:t>ecides how to select and revise solutions.</a:t>
            </a:r>
            <a:endParaRPr/>
          </a:p>
          <a:p>
            <a:pPr indent="-368300" lvl="1" marL="914400" rtl="0" algn="l">
              <a:spcBef>
                <a:spcPts val="500"/>
              </a:spcBef>
              <a:spcAft>
                <a:spcPts val="0"/>
              </a:spcAft>
              <a:buSzPts val="2200"/>
              <a:buChar char="•"/>
            </a:pPr>
            <a:r>
              <a:rPr lang="sv-SE"/>
              <a:t>Changes approach based on past guesses.</a:t>
            </a:r>
            <a:endParaRPr/>
          </a:p>
          <a:p>
            <a:pPr indent="-368300" lvl="1" marL="914400" rtl="0" algn="l">
              <a:spcBef>
                <a:spcPts val="500"/>
              </a:spcBef>
              <a:spcAft>
                <a:spcPts val="0"/>
              </a:spcAft>
              <a:buSzPts val="2200"/>
              <a:buChar char="•"/>
            </a:pPr>
            <a:r>
              <a:rPr lang="sv-SE"/>
              <a:t>Fitness functions give feedback.</a:t>
            </a:r>
            <a:endParaRPr/>
          </a:p>
          <a:p>
            <a:pPr indent="-368300" lvl="1" marL="914400" rtl="0" algn="l">
              <a:spcBef>
                <a:spcPts val="500"/>
              </a:spcBef>
              <a:spcAft>
                <a:spcPts val="0"/>
              </a:spcAft>
              <a:buSzPts val="2200"/>
              <a:buChar char="•"/>
            </a:pPr>
            <a:r>
              <a:rPr lang="sv-SE"/>
              <a:t>Population mechanisms choose new solutions and determine how solutions evolve.</a:t>
            </a:r>
            <a:endParaRPr/>
          </a:p>
          <a:p>
            <a:pPr indent="0" lvl="0" marL="0" rtl="0" algn="l">
              <a:spcBef>
                <a:spcPts val="1000"/>
              </a:spcBef>
              <a:spcAft>
                <a:spcPts val="0"/>
              </a:spcAft>
              <a:buNone/>
            </a:pPr>
            <a:r>
              <a:t/>
            </a:r>
            <a:endParaRPr/>
          </a:p>
        </p:txBody>
      </p:sp>
      <p:sp>
        <p:nvSpPr>
          <p:cNvPr id="308" name="Google Shape;308;p40"/>
          <p:cNvSpPr/>
          <p:nvPr/>
        </p:nvSpPr>
        <p:spPr>
          <a:xfrm>
            <a:off x="1175050" y="1787038"/>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0"/>
          <p:cNvSpPr/>
          <p:nvPr/>
        </p:nvSpPr>
        <p:spPr>
          <a:xfrm>
            <a:off x="1261255" y="1871952"/>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0"/>
          <p:cNvSpPr/>
          <p:nvPr/>
        </p:nvSpPr>
        <p:spPr>
          <a:xfrm>
            <a:off x="1347461" y="1956865"/>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311" name="Google Shape;311;p40"/>
          <p:cNvPicPr preferRelativeResize="0"/>
          <p:nvPr/>
        </p:nvPicPr>
        <p:blipFill>
          <a:blip r:embed="rId3">
            <a:alphaModFix/>
          </a:blip>
          <a:stretch>
            <a:fillRect/>
          </a:stretch>
        </p:blipFill>
        <p:spPr>
          <a:xfrm>
            <a:off x="1771531" y="2469810"/>
            <a:ext cx="711407" cy="700748"/>
          </a:xfrm>
          <a:prstGeom prst="rect">
            <a:avLst/>
          </a:prstGeom>
          <a:noFill/>
          <a:ln>
            <a:noFill/>
          </a:ln>
        </p:spPr>
      </p:pic>
      <p:sp>
        <p:nvSpPr>
          <p:cNvPr id="312" name="Google Shape;312;p40"/>
          <p:cNvSpPr/>
          <p:nvPr/>
        </p:nvSpPr>
        <p:spPr>
          <a:xfrm>
            <a:off x="2482939" y="3156147"/>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0"/>
          <p:cNvSpPr/>
          <p:nvPr/>
        </p:nvSpPr>
        <p:spPr>
          <a:xfrm>
            <a:off x="2569144" y="3241061"/>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0"/>
          <p:cNvSpPr/>
          <p:nvPr/>
        </p:nvSpPr>
        <p:spPr>
          <a:xfrm>
            <a:off x="2655350" y="3325975"/>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1" name="Google Shape;321;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Metaheuristic</a:t>
            </a:r>
            <a:endParaRPr/>
          </a:p>
        </p:txBody>
      </p:sp>
      <p:sp>
        <p:nvSpPr>
          <p:cNvPr id="322" name="Google Shape;322;p41"/>
          <p:cNvSpPr txBox="1"/>
          <p:nvPr>
            <p:ph idx="1" type="body"/>
          </p:nvPr>
        </p:nvSpPr>
        <p:spPr>
          <a:xfrm>
            <a:off x="1614300" y="1282400"/>
            <a:ext cx="7072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Decides how to select and revise solutions.</a:t>
            </a:r>
            <a:endParaRPr/>
          </a:p>
          <a:p>
            <a:pPr indent="-368300" lvl="1" marL="914400" rtl="0" algn="l">
              <a:spcBef>
                <a:spcPts val="500"/>
              </a:spcBef>
              <a:spcAft>
                <a:spcPts val="0"/>
              </a:spcAft>
              <a:buSzPts val="2200"/>
              <a:buChar char="•"/>
            </a:pPr>
            <a:r>
              <a:rPr lang="sv-SE"/>
              <a:t>Small adjustments </a:t>
            </a:r>
            <a:r>
              <a:rPr b="1" lang="sv-SE"/>
              <a:t>(local search)</a:t>
            </a:r>
            <a:r>
              <a:rPr lang="sv-SE"/>
              <a:t> or sampling from the whole space </a:t>
            </a:r>
            <a:r>
              <a:rPr b="1" lang="sv-SE"/>
              <a:t>(global search)</a:t>
            </a:r>
            <a:r>
              <a:rPr lang="sv-SE"/>
              <a:t>.</a:t>
            </a:r>
            <a:endParaRPr/>
          </a:p>
          <a:p>
            <a:pPr indent="-368300" lvl="1" marL="914400" rtl="0" algn="l">
              <a:spcBef>
                <a:spcPts val="500"/>
              </a:spcBef>
              <a:spcAft>
                <a:spcPts val="0"/>
              </a:spcAft>
              <a:buSzPts val="2200"/>
              <a:buChar char="•"/>
            </a:pPr>
            <a:r>
              <a:rPr lang="sv-SE"/>
              <a:t>One solution at a time or entire populations.</a:t>
            </a:r>
            <a:endParaRPr/>
          </a:p>
          <a:p>
            <a:pPr indent="-368300" lvl="1" marL="914400" rtl="0" algn="l">
              <a:spcBef>
                <a:spcPts val="500"/>
              </a:spcBef>
              <a:spcAft>
                <a:spcPts val="0"/>
              </a:spcAft>
              <a:buSzPts val="2200"/>
              <a:buChar char="•"/>
            </a:pPr>
            <a:r>
              <a:rPr lang="sv-SE"/>
              <a:t>Often based on natural phenomena (swarm behavior, evolution).</a:t>
            </a:r>
            <a:endParaRPr/>
          </a:p>
          <a:p>
            <a:pPr indent="-368300" lvl="1" marL="914400" rtl="0" algn="l">
              <a:spcBef>
                <a:spcPts val="500"/>
              </a:spcBef>
              <a:spcAft>
                <a:spcPts val="0"/>
              </a:spcAft>
              <a:buSzPts val="2200"/>
              <a:buChar char="•"/>
            </a:pPr>
            <a:r>
              <a:rPr lang="sv-SE"/>
              <a:t>Trade-off between speed, complexity, and understandability.</a:t>
            </a:r>
            <a:endParaRPr/>
          </a:p>
          <a:p>
            <a:pPr indent="0" lvl="0" marL="0" rtl="0" algn="l">
              <a:spcBef>
                <a:spcPts val="1000"/>
              </a:spcBef>
              <a:spcAft>
                <a:spcPts val="0"/>
              </a:spcAft>
              <a:buNone/>
            </a:pPr>
            <a:r>
              <a:t/>
            </a:r>
            <a:endParaRPr/>
          </a:p>
        </p:txBody>
      </p:sp>
      <p:sp>
        <p:nvSpPr>
          <p:cNvPr id="323" name="Google Shape;323;p41"/>
          <p:cNvSpPr/>
          <p:nvPr/>
        </p:nvSpPr>
        <p:spPr>
          <a:xfrm>
            <a:off x="134000" y="2139938"/>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1"/>
          <p:cNvSpPr/>
          <p:nvPr/>
        </p:nvSpPr>
        <p:spPr>
          <a:xfrm>
            <a:off x="220205" y="2224852"/>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306411" y="2309765"/>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326" name="Google Shape;326;p41"/>
          <p:cNvPicPr preferRelativeResize="0"/>
          <p:nvPr/>
        </p:nvPicPr>
        <p:blipFill>
          <a:blip r:embed="rId3">
            <a:alphaModFix/>
          </a:blip>
          <a:stretch>
            <a:fillRect/>
          </a:stretch>
        </p:blipFill>
        <p:spPr>
          <a:xfrm>
            <a:off x="730481" y="2822710"/>
            <a:ext cx="711407" cy="700748"/>
          </a:xfrm>
          <a:prstGeom prst="rect">
            <a:avLst/>
          </a:prstGeom>
          <a:noFill/>
          <a:ln>
            <a:noFill/>
          </a:ln>
        </p:spPr>
      </p:pic>
      <p:sp>
        <p:nvSpPr>
          <p:cNvPr id="327" name="Google Shape;327;p41"/>
          <p:cNvSpPr/>
          <p:nvPr/>
        </p:nvSpPr>
        <p:spPr>
          <a:xfrm>
            <a:off x="1441889" y="3509047"/>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
          <p:cNvSpPr/>
          <p:nvPr/>
        </p:nvSpPr>
        <p:spPr>
          <a:xfrm>
            <a:off x="1528094" y="3593961"/>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1"/>
          <p:cNvSpPr/>
          <p:nvPr/>
        </p:nvSpPr>
        <p:spPr>
          <a:xfrm>
            <a:off x="1614300" y="3678875"/>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5" name="Google Shape;145;p24"/>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Automating Test Creation</a:t>
            </a:r>
            <a:endParaRPr/>
          </a:p>
        </p:txBody>
      </p:sp>
      <p:sp>
        <p:nvSpPr>
          <p:cNvPr id="146" name="Google Shape;146;p24"/>
          <p:cNvSpPr txBox="1"/>
          <p:nvPr>
            <p:ph idx="1" type="body"/>
          </p:nvPr>
        </p:nvSpPr>
        <p:spPr>
          <a:xfrm>
            <a:off x="468900" y="1282400"/>
            <a:ext cx="47901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sv-SE"/>
              <a:t>Testing is invaluable, but expensive.</a:t>
            </a:r>
            <a:endParaRPr/>
          </a:p>
          <a:p>
            <a:pPr indent="-368300" lvl="1" marL="914400" rtl="0" algn="l">
              <a:lnSpc>
                <a:spcPct val="90000"/>
              </a:lnSpc>
              <a:spcBef>
                <a:spcPts val="0"/>
              </a:spcBef>
              <a:spcAft>
                <a:spcPts val="0"/>
              </a:spcAft>
              <a:buSzPts val="2200"/>
              <a:buChar char="•"/>
            </a:pPr>
            <a:r>
              <a:rPr lang="sv-SE"/>
              <a:t>We test for </a:t>
            </a:r>
            <a:r>
              <a:rPr b="1" lang="sv-SE"/>
              <a:t>*many*</a:t>
            </a:r>
            <a:r>
              <a:rPr lang="sv-SE"/>
              <a:t> purposes.</a:t>
            </a:r>
            <a:endParaRPr/>
          </a:p>
          <a:p>
            <a:pPr indent="-368300" lvl="1" marL="914400" rtl="0" algn="l">
              <a:lnSpc>
                <a:spcPct val="90000"/>
              </a:lnSpc>
              <a:spcBef>
                <a:spcPts val="0"/>
              </a:spcBef>
              <a:spcAft>
                <a:spcPts val="0"/>
              </a:spcAft>
              <a:buSzPts val="2200"/>
              <a:buChar char="•"/>
            </a:pPr>
            <a:r>
              <a:rPr lang="sv-SE"/>
              <a:t>Near-infinite number of possible tests we could try. </a:t>
            </a:r>
            <a:endParaRPr/>
          </a:p>
          <a:p>
            <a:pPr indent="-368300" lvl="1" marL="914400" rtl="0" algn="l">
              <a:lnSpc>
                <a:spcPct val="90000"/>
              </a:lnSpc>
              <a:spcBef>
                <a:spcPts val="0"/>
              </a:spcBef>
              <a:spcAft>
                <a:spcPts val="0"/>
              </a:spcAft>
              <a:buSzPts val="2200"/>
              <a:buChar char="•"/>
            </a:pPr>
            <a:r>
              <a:rPr lang="sv-SE"/>
              <a:t>Hard to achieve volume.</a:t>
            </a:r>
            <a:endParaRPr/>
          </a:p>
        </p:txBody>
      </p:sp>
      <p:pic>
        <p:nvPicPr>
          <p:cNvPr id="147" name="Google Shape;147;p24"/>
          <p:cNvPicPr preferRelativeResize="0"/>
          <p:nvPr/>
        </p:nvPicPr>
        <p:blipFill>
          <a:blip r:embed="rId3">
            <a:alphaModFix/>
          </a:blip>
          <a:stretch>
            <a:fillRect/>
          </a:stretch>
        </p:blipFill>
        <p:spPr>
          <a:xfrm>
            <a:off x="5416175" y="1263500"/>
            <a:ext cx="3270625" cy="2616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6" name="Google Shape;336;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“Solutions”</a:t>
            </a:r>
            <a:endParaRPr/>
          </a:p>
        </p:txBody>
      </p:sp>
      <p:sp>
        <p:nvSpPr>
          <p:cNvPr id="337" name="Google Shape;337;p4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What is a solution?</a:t>
            </a:r>
            <a:endParaRPr/>
          </a:p>
          <a:p>
            <a:pPr indent="-368300" lvl="1" marL="914400" rtl="0" algn="l">
              <a:spcBef>
                <a:spcPts val="500"/>
              </a:spcBef>
              <a:spcAft>
                <a:spcPts val="0"/>
              </a:spcAft>
              <a:buSzPts val="2200"/>
              <a:buChar char="•"/>
            </a:pPr>
            <a:r>
              <a:rPr b="1" lang="sv-SE"/>
              <a:t>Test Case:</a:t>
            </a:r>
            <a:r>
              <a:rPr lang="sv-SE"/>
              <a:t> Evolved in isolation from other test cases.</a:t>
            </a:r>
            <a:endParaRPr/>
          </a:p>
          <a:p>
            <a:pPr indent="-368300" lvl="1" marL="914400" rtl="0" algn="l">
              <a:spcBef>
                <a:spcPts val="500"/>
              </a:spcBef>
              <a:spcAft>
                <a:spcPts val="0"/>
              </a:spcAft>
              <a:buSzPts val="2200"/>
              <a:buChar char="•"/>
            </a:pPr>
            <a:r>
              <a:rPr b="1" lang="sv-SE"/>
              <a:t>Test Suite:</a:t>
            </a:r>
            <a:r>
              <a:rPr lang="sv-SE"/>
              <a:t> A set of test cases, evolved together.</a:t>
            </a:r>
            <a:endParaRPr/>
          </a:p>
          <a:p>
            <a:pPr indent="-393700" lvl="0" marL="457200" rtl="0" algn="l">
              <a:spcBef>
                <a:spcPts val="1000"/>
              </a:spcBef>
              <a:spcAft>
                <a:spcPts val="0"/>
              </a:spcAft>
              <a:buSzPts val="2600"/>
              <a:buChar char="•"/>
            </a:pPr>
            <a:r>
              <a:rPr lang="sv-SE"/>
              <a:t>Depends on how goal attainment measured.</a:t>
            </a:r>
            <a:endParaRPr/>
          </a:p>
          <a:p>
            <a:pPr indent="-368300" lvl="1" marL="914400" rtl="0" algn="l">
              <a:spcBef>
                <a:spcPts val="500"/>
              </a:spcBef>
              <a:spcAft>
                <a:spcPts val="0"/>
              </a:spcAft>
              <a:buSzPts val="2200"/>
              <a:buChar char="•"/>
            </a:pPr>
            <a:r>
              <a:rPr lang="sv-SE"/>
              <a:t>Code Coverage</a:t>
            </a:r>
            <a:endParaRPr/>
          </a:p>
          <a:p>
            <a:pPr indent="-342900" lvl="2" marL="1371600" rtl="0" algn="l">
              <a:spcBef>
                <a:spcPts val="500"/>
              </a:spcBef>
              <a:spcAft>
                <a:spcPts val="0"/>
              </a:spcAft>
              <a:buSzPts val="1800"/>
              <a:buChar char="•"/>
            </a:pPr>
            <a:r>
              <a:rPr lang="sv-SE"/>
              <a:t>Test Case: Target one code section at a time.</a:t>
            </a:r>
            <a:endParaRPr/>
          </a:p>
          <a:p>
            <a:pPr indent="-342900" lvl="2" marL="1371600" rtl="0" algn="l">
              <a:spcBef>
                <a:spcPts val="500"/>
              </a:spcBef>
              <a:spcAft>
                <a:spcPts val="0"/>
              </a:spcAft>
              <a:buSzPts val="1800"/>
              <a:buChar char="•"/>
            </a:pPr>
            <a:r>
              <a:rPr lang="sv-SE"/>
              <a:t>Test Suite: Target coverage of entire class/system.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4" name="Google Shape;344;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Local Search</a:t>
            </a:r>
            <a:endParaRPr/>
          </a:p>
        </p:txBody>
      </p:sp>
      <p:sp>
        <p:nvSpPr>
          <p:cNvPr id="345" name="Google Shape;345;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and score a potential solution.</a:t>
            </a:r>
            <a:endParaRPr/>
          </a:p>
          <a:p>
            <a:pPr indent="-393700" lvl="0" marL="457200" rtl="0" algn="l">
              <a:spcBef>
                <a:spcPts val="1000"/>
              </a:spcBef>
              <a:spcAft>
                <a:spcPts val="0"/>
              </a:spcAft>
              <a:buSzPts val="2600"/>
              <a:buChar char="•"/>
            </a:pPr>
            <a:r>
              <a:rPr lang="sv-SE"/>
              <a:t>Attempt to improve by looking at its </a:t>
            </a:r>
            <a:r>
              <a:rPr b="1" lang="sv-SE"/>
              <a:t>neighborhood</a:t>
            </a:r>
            <a:r>
              <a:rPr lang="sv-SE"/>
              <a:t>. </a:t>
            </a:r>
            <a:endParaRPr/>
          </a:p>
          <a:p>
            <a:pPr indent="-368300" lvl="1" marL="914400" rtl="0" algn="l">
              <a:spcBef>
                <a:spcPts val="500"/>
              </a:spcBef>
              <a:spcAft>
                <a:spcPts val="0"/>
              </a:spcAft>
              <a:buSzPts val="2200"/>
              <a:buChar char="•"/>
            </a:pPr>
            <a:r>
              <a:rPr lang="sv-SE"/>
              <a:t>Make small, incremental improvements.</a:t>
            </a:r>
            <a:endParaRPr/>
          </a:p>
          <a:p>
            <a:pPr indent="-393700" lvl="0" marL="457200" rtl="0" algn="l">
              <a:spcBef>
                <a:spcPts val="1000"/>
              </a:spcBef>
              <a:spcAft>
                <a:spcPts val="0"/>
              </a:spcAft>
              <a:buSzPts val="2600"/>
              <a:buChar char="•"/>
            </a:pPr>
            <a:r>
              <a:rPr lang="sv-SE"/>
              <a:t>Very fast, efficient if good initial guess. </a:t>
            </a:r>
            <a:endParaRPr/>
          </a:p>
          <a:p>
            <a:pPr indent="-368300" lvl="1" marL="914400" rtl="0" algn="l">
              <a:spcBef>
                <a:spcPts val="500"/>
              </a:spcBef>
              <a:spcAft>
                <a:spcPts val="0"/>
              </a:spcAft>
              <a:buSzPts val="2200"/>
              <a:buChar char="•"/>
            </a:pPr>
            <a:r>
              <a:rPr lang="sv-SE"/>
              <a:t>Get “stuck” if bad guess.</a:t>
            </a:r>
            <a:endParaRPr/>
          </a:p>
          <a:p>
            <a:pPr indent="-368300" lvl="1" marL="914400" rtl="0" algn="l">
              <a:spcBef>
                <a:spcPts val="500"/>
              </a:spcBef>
              <a:spcAft>
                <a:spcPts val="0"/>
              </a:spcAft>
              <a:buSzPts val="2200"/>
              <a:buChar char="•"/>
            </a:pPr>
            <a:r>
              <a:rPr lang="sv-SE"/>
              <a:t>Often include reset strategies.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2" name="Google Shape;352;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Exploring the Neighborhood</a:t>
            </a:r>
            <a:endParaRPr/>
          </a:p>
        </p:txBody>
      </p:sp>
      <p:sp>
        <p:nvSpPr>
          <p:cNvPr id="353" name="Google Shape;353;p44"/>
          <p:cNvSpPr txBox="1"/>
          <p:nvPr>
            <p:ph idx="1" type="body"/>
          </p:nvPr>
        </p:nvSpPr>
        <p:spPr>
          <a:xfrm>
            <a:off x="468900" y="1216325"/>
            <a:ext cx="5010000" cy="3546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a:t>
            </a:r>
            <a:r>
              <a:rPr lang="sv-SE"/>
              <a:t>mall changes to solution.</a:t>
            </a:r>
            <a:endParaRPr/>
          </a:p>
          <a:p>
            <a:pPr indent="-368300" lvl="1" marL="914400" rtl="0" algn="l">
              <a:spcBef>
                <a:spcPts val="500"/>
              </a:spcBef>
              <a:spcAft>
                <a:spcPts val="0"/>
              </a:spcAft>
              <a:buSzPts val="2200"/>
              <a:buChar char="○"/>
            </a:pPr>
            <a:r>
              <a:rPr lang="sv-SE"/>
              <a:t>For each call:</a:t>
            </a:r>
            <a:endParaRPr/>
          </a:p>
          <a:p>
            <a:pPr indent="-342900" lvl="2" marL="1371600" rtl="0" algn="l">
              <a:spcBef>
                <a:spcPts val="500"/>
              </a:spcBef>
              <a:spcAft>
                <a:spcPts val="0"/>
              </a:spcAft>
              <a:buSzPts val="1800"/>
              <a:buChar char="■"/>
            </a:pPr>
            <a:r>
              <a:rPr lang="sv-SE"/>
              <a:t>Switch value of boolean, other values from an enumerated set, bounded range of numeric choices.</a:t>
            </a:r>
            <a:endParaRPr/>
          </a:p>
          <a:p>
            <a:pPr indent="-368300" lvl="1" marL="914400" rtl="0" algn="l">
              <a:spcBef>
                <a:spcPts val="500"/>
              </a:spcBef>
              <a:spcAft>
                <a:spcPts val="0"/>
              </a:spcAft>
              <a:buSzPts val="2200"/>
              <a:buChar char="○"/>
            </a:pPr>
            <a:r>
              <a:rPr lang="sv-SE"/>
              <a:t>Full test case:</a:t>
            </a:r>
            <a:endParaRPr/>
          </a:p>
          <a:p>
            <a:pPr indent="-342900" lvl="2" marL="1371600" rtl="0" algn="l">
              <a:spcBef>
                <a:spcPts val="500"/>
              </a:spcBef>
              <a:spcAft>
                <a:spcPts val="0"/>
              </a:spcAft>
              <a:buSzPts val="1800"/>
              <a:buChar char="■"/>
            </a:pPr>
            <a:r>
              <a:rPr lang="sv-SE"/>
              <a:t>Insert a new call.</a:t>
            </a:r>
            <a:endParaRPr/>
          </a:p>
          <a:p>
            <a:pPr indent="-342900" lvl="2" marL="1371600" rtl="0" algn="l">
              <a:spcBef>
                <a:spcPts val="500"/>
              </a:spcBef>
              <a:spcAft>
                <a:spcPts val="0"/>
              </a:spcAft>
              <a:buSzPts val="1800"/>
              <a:buChar char="■"/>
            </a:pPr>
            <a:r>
              <a:rPr lang="sv-SE"/>
              <a:t>Delete or replace an existing call.</a:t>
            </a:r>
            <a:endParaRPr/>
          </a:p>
          <a:p>
            <a:pPr indent="-330200" lvl="3" marL="1828800" rtl="0" algn="l">
              <a:spcBef>
                <a:spcPts val="500"/>
              </a:spcBef>
              <a:spcAft>
                <a:spcPts val="0"/>
              </a:spcAft>
              <a:buSzPts val="1600"/>
              <a:buChar char="●"/>
            </a:pPr>
            <a:r>
              <a:rPr lang="sv-SE"/>
              <a:t>Can replace by changing the function called or its parameters.</a:t>
            </a:r>
            <a:endParaRPr/>
          </a:p>
        </p:txBody>
      </p:sp>
      <p:pic>
        <p:nvPicPr>
          <p:cNvPr id="354" name="Google Shape;354;p44"/>
          <p:cNvPicPr preferRelativeResize="0"/>
          <p:nvPr/>
        </p:nvPicPr>
        <p:blipFill>
          <a:blip r:embed="rId3">
            <a:alphaModFix/>
          </a:blip>
          <a:stretch>
            <a:fillRect/>
          </a:stretch>
        </p:blipFill>
        <p:spPr>
          <a:xfrm>
            <a:off x="5420950" y="1808650"/>
            <a:ext cx="3476074" cy="21879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1" name="Google Shape;361;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Hill Climbing</a:t>
            </a:r>
            <a:endParaRPr/>
          </a:p>
        </p:txBody>
      </p:sp>
      <p:sp>
        <p:nvSpPr>
          <p:cNvPr id="362" name="Google Shape;362;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Pick a initial solution at random. </a:t>
            </a:r>
            <a:endParaRPr/>
          </a:p>
          <a:p>
            <a:pPr indent="-393700" lvl="0" marL="457200" rtl="0" algn="l">
              <a:spcBef>
                <a:spcPts val="1000"/>
              </a:spcBef>
              <a:spcAft>
                <a:spcPts val="0"/>
              </a:spcAft>
              <a:buSzPts val="2600"/>
              <a:buChar char="●"/>
            </a:pPr>
            <a:r>
              <a:rPr lang="sv-SE"/>
              <a:t>Examine the local neighborhood. </a:t>
            </a:r>
            <a:endParaRPr/>
          </a:p>
          <a:p>
            <a:pPr indent="-393700" lvl="0" marL="457200" rtl="0" algn="l">
              <a:spcBef>
                <a:spcPts val="1000"/>
              </a:spcBef>
              <a:spcAft>
                <a:spcPts val="0"/>
              </a:spcAft>
              <a:buSzPts val="2600"/>
              <a:buChar char="●"/>
            </a:pPr>
            <a:r>
              <a:rPr lang="sv-SE"/>
              <a:t>Choose the best neighbor and “move” to it. </a:t>
            </a:r>
            <a:endParaRPr/>
          </a:p>
          <a:p>
            <a:pPr indent="-393700" lvl="0" marL="457200" rtl="0" algn="l">
              <a:spcBef>
                <a:spcPts val="1000"/>
              </a:spcBef>
              <a:spcAft>
                <a:spcPts val="0"/>
              </a:spcAft>
              <a:buSzPts val="2600"/>
              <a:buChar char="●"/>
            </a:pPr>
            <a:r>
              <a:rPr lang="sv-SE"/>
              <a:t>Repeat until no better solution can be found.</a:t>
            </a:r>
            <a:endParaRPr/>
          </a:p>
          <a:p>
            <a:pPr indent="-368300" lvl="1" marL="914400" rtl="0" algn="l">
              <a:spcBef>
                <a:spcPts val="500"/>
              </a:spcBef>
              <a:spcAft>
                <a:spcPts val="0"/>
              </a:spcAft>
              <a:buSzPts val="2200"/>
              <a:buChar char="○"/>
            </a:pPr>
            <a:r>
              <a:rPr lang="sv-SE"/>
              <a:t>Climbs mountains in fitness function landscape.</a:t>
            </a:r>
            <a:endParaRPr/>
          </a:p>
          <a:p>
            <a:pPr indent="-368300" lvl="1" marL="914400" rtl="0" algn="l">
              <a:spcBef>
                <a:spcPts val="500"/>
              </a:spcBef>
              <a:spcAft>
                <a:spcPts val="0"/>
              </a:spcAft>
              <a:buSzPts val="2200"/>
              <a:buChar char="○"/>
            </a:pPr>
            <a:r>
              <a:rPr lang="sv-SE"/>
              <a:t>Restart when no improvement can be found.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9" name="Google Shape;369;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Hill Climbing Strategies</a:t>
            </a:r>
            <a:endParaRPr/>
          </a:p>
        </p:txBody>
      </p:sp>
      <p:sp>
        <p:nvSpPr>
          <p:cNvPr id="370" name="Google Shape;370;p46"/>
          <p:cNvSpPr txBox="1"/>
          <p:nvPr>
            <p:ph idx="1" type="body"/>
          </p:nvPr>
        </p:nvSpPr>
        <p:spPr>
          <a:xfrm>
            <a:off x="468900" y="1282400"/>
            <a:ext cx="4732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Steepest Ascent</a:t>
            </a:r>
            <a:endParaRPr b="1"/>
          </a:p>
          <a:p>
            <a:pPr indent="-368300" lvl="1" marL="914400" rtl="0" algn="l">
              <a:spcBef>
                <a:spcPts val="500"/>
              </a:spcBef>
              <a:spcAft>
                <a:spcPts val="0"/>
              </a:spcAft>
              <a:buSzPts val="2200"/>
              <a:buChar char="○"/>
            </a:pPr>
            <a:r>
              <a:rPr lang="sv-SE"/>
              <a:t>Examine all neighbors</a:t>
            </a:r>
            <a:endParaRPr/>
          </a:p>
          <a:p>
            <a:pPr indent="-368300" lvl="1" marL="914400" rtl="0" algn="l">
              <a:spcBef>
                <a:spcPts val="500"/>
              </a:spcBef>
              <a:spcAft>
                <a:spcPts val="0"/>
              </a:spcAft>
              <a:buSzPts val="2200"/>
              <a:buChar char="○"/>
            </a:pPr>
            <a:r>
              <a:rPr lang="sv-SE"/>
              <a:t>Pick one with highest improvement.</a:t>
            </a:r>
            <a:endParaRPr/>
          </a:p>
          <a:p>
            <a:pPr indent="-393700" lvl="0" marL="457200" rtl="0" algn="l">
              <a:spcBef>
                <a:spcPts val="1000"/>
              </a:spcBef>
              <a:spcAft>
                <a:spcPts val="0"/>
              </a:spcAft>
              <a:buSzPts val="2600"/>
              <a:buChar char="●"/>
            </a:pPr>
            <a:r>
              <a:rPr b="1" lang="sv-SE"/>
              <a:t>Random Ascent</a:t>
            </a:r>
            <a:r>
              <a:rPr lang="sv-SE"/>
              <a:t> </a:t>
            </a:r>
            <a:endParaRPr/>
          </a:p>
          <a:p>
            <a:pPr indent="-368300" lvl="1" marL="914400" rtl="0" algn="l">
              <a:spcBef>
                <a:spcPts val="500"/>
              </a:spcBef>
              <a:spcAft>
                <a:spcPts val="0"/>
              </a:spcAft>
              <a:buSzPts val="2200"/>
              <a:buChar char="○"/>
            </a:pPr>
            <a:r>
              <a:rPr lang="sv-SE"/>
              <a:t>Examine random neighbors.</a:t>
            </a:r>
            <a:endParaRPr/>
          </a:p>
          <a:p>
            <a:pPr indent="-368300" lvl="1" marL="914400" rtl="0" algn="l">
              <a:spcBef>
                <a:spcPts val="500"/>
              </a:spcBef>
              <a:spcAft>
                <a:spcPts val="0"/>
              </a:spcAft>
              <a:buSzPts val="2200"/>
              <a:buChar char="○"/>
            </a:pPr>
            <a:r>
              <a:rPr lang="sv-SE"/>
              <a:t>Choose first to show </a:t>
            </a:r>
            <a:r>
              <a:rPr i="1" lang="sv-SE"/>
              <a:t>any</a:t>
            </a:r>
            <a:r>
              <a:rPr lang="sv-SE"/>
              <a:t> improvement.</a:t>
            </a:r>
            <a:endParaRPr/>
          </a:p>
          <a:p>
            <a:pPr indent="0" lvl="0" marL="0" rtl="0" algn="l">
              <a:spcBef>
                <a:spcPts val="1000"/>
              </a:spcBef>
              <a:spcAft>
                <a:spcPts val="0"/>
              </a:spcAft>
              <a:buNone/>
            </a:pPr>
            <a:r>
              <a:t/>
            </a:r>
            <a:endParaRPr/>
          </a:p>
        </p:txBody>
      </p:sp>
      <p:pic>
        <p:nvPicPr>
          <p:cNvPr id="371" name="Google Shape;371;p46"/>
          <p:cNvPicPr preferRelativeResize="0"/>
          <p:nvPr/>
        </p:nvPicPr>
        <p:blipFill>
          <a:blip r:embed="rId3">
            <a:alphaModFix/>
          </a:blip>
          <a:stretch>
            <a:fillRect/>
          </a:stretch>
        </p:blipFill>
        <p:spPr>
          <a:xfrm>
            <a:off x="5353500" y="1434803"/>
            <a:ext cx="3638100" cy="2425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8" name="Google Shape;378;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Simulated Annealing</a:t>
            </a:r>
            <a:endParaRPr/>
          </a:p>
        </p:txBody>
      </p:sp>
      <p:sp>
        <p:nvSpPr>
          <p:cNvPr id="379" name="Google Shape;379;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Choose a neighboring test case.</a:t>
            </a:r>
            <a:endParaRPr/>
          </a:p>
          <a:p>
            <a:pPr indent="-368300" lvl="1" marL="914400" rtl="0" algn="l">
              <a:spcBef>
                <a:spcPts val="500"/>
              </a:spcBef>
              <a:spcAft>
                <a:spcPts val="0"/>
              </a:spcAft>
              <a:buSzPts val="2200"/>
              <a:buChar char="○"/>
            </a:pPr>
            <a:r>
              <a:rPr lang="sv-SE"/>
              <a:t>If better, select it. If not, select it </a:t>
            </a:r>
            <a:br>
              <a:rPr lang="sv-SE"/>
            </a:br>
            <a:r>
              <a:rPr lang="sv-SE"/>
              <a:t>at probability:</a:t>
            </a:r>
            <a:endParaRPr sz="1000"/>
          </a:p>
          <a:p>
            <a:pPr indent="0" lvl="0" marL="1371600" rtl="0" algn="l">
              <a:spcBef>
                <a:spcPts val="1000"/>
              </a:spcBef>
              <a:spcAft>
                <a:spcPts val="0"/>
              </a:spcAft>
              <a:buNone/>
            </a:pPr>
            <a:r>
              <a:rPr lang="sv-SE" sz="1800"/>
              <a:t>prob(score, newScore, time, temp) = e</a:t>
            </a:r>
            <a:r>
              <a:rPr baseline="30000" lang="sv-SE" sz="1800"/>
              <a:t>((score - newScore) * (time / temp))</a:t>
            </a:r>
            <a:endParaRPr baseline="30000" sz="1800"/>
          </a:p>
          <a:p>
            <a:pPr indent="-368300" lvl="1" marL="914400" rtl="0" algn="l">
              <a:spcBef>
                <a:spcPts val="500"/>
              </a:spcBef>
              <a:spcAft>
                <a:spcPts val="0"/>
              </a:spcAft>
              <a:buSzPts val="2200"/>
              <a:buChar char="○"/>
            </a:pPr>
            <a:r>
              <a:rPr lang="sv-SE"/>
              <a:t>Governed by temperature function:</a:t>
            </a:r>
            <a:endParaRPr/>
          </a:p>
          <a:p>
            <a:pPr indent="0" lvl="0" marL="1371600" rtl="0" algn="l">
              <a:spcBef>
                <a:spcPts val="1000"/>
              </a:spcBef>
              <a:spcAft>
                <a:spcPts val="0"/>
              </a:spcAft>
              <a:buNone/>
            </a:pPr>
            <a:r>
              <a:rPr lang="sv-SE" sz="1800"/>
              <a:t>temp(time, maxTime) = (maxTime - time) / maxTime</a:t>
            </a:r>
            <a:endParaRPr sz="1800"/>
          </a:p>
          <a:p>
            <a:pPr indent="-393700" lvl="0" marL="457200" rtl="0" algn="l">
              <a:spcBef>
                <a:spcPts val="1000"/>
              </a:spcBef>
              <a:spcAft>
                <a:spcPts val="0"/>
              </a:spcAft>
              <a:buSzPts val="2600"/>
              <a:buChar char="●"/>
            </a:pPr>
            <a:r>
              <a:rPr lang="sv-SE"/>
              <a:t>Initially, large jumps around search space. </a:t>
            </a:r>
            <a:endParaRPr/>
          </a:p>
          <a:p>
            <a:pPr indent="-368300" lvl="1" marL="914400" rtl="0" algn="l">
              <a:spcBef>
                <a:spcPts val="500"/>
              </a:spcBef>
              <a:spcAft>
                <a:spcPts val="0"/>
              </a:spcAft>
              <a:buSzPts val="2200"/>
              <a:buChar char="○"/>
            </a:pPr>
            <a:r>
              <a:rPr lang="sv-SE"/>
              <a:t>Stabilizes over time.</a:t>
            </a:r>
            <a:endParaRPr/>
          </a:p>
          <a:p>
            <a:pPr indent="0" lvl="0" marL="0" rtl="0" algn="l">
              <a:spcBef>
                <a:spcPts val="1000"/>
              </a:spcBef>
              <a:spcAft>
                <a:spcPts val="0"/>
              </a:spcAft>
              <a:buNone/>
            </a:pPr>
            <a:r>
              <a:t/>
            </a:r>
            <a:endParaRPr/>
          </a:p>
        </p:txBody>
      </p:sp>
      <p:pic>
        <p:nvPicPr>
          <p:cNvPr id="380" name="Google Shape;380;p47"/>
          <p:cNvPicPr preferRelativeResize="0"/>
          <p:nvPr/>
        </p:nvPicPr>
        <p:blipFill>
          <a:blip r:embed="rId3">
            <a:alphaModFix/>
          </a:blip>
          <a:stretch>
            <a:fillRect/>
          </a:stretch>
        </p:blipFill>
        <p:spPr>
          <a:xfrm>
            <a:off x="6025475" y="568198"/>
            <a:ext cx="2799800" cy="1703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7" name="Google Shape;387;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Global Search</a:t>
            </a:r>
            <a:endParaRPr/>
          </a:p>
        </p:txBody>
      </p:sp>
      <p:sp>
        <p:nvSpPr>
          <p:cNvPr id="388" name="Google Shape;388;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multiple solutions. </a:t>
            </a:r>
            <a:endParaRPr/>
          </a:p>
          <a:p>
            <a:pPr indent="-393700" lvl="0" marL="457200" rtl="0" algn="l">
              <a:spcBef>
                <a:spcPts val="1000"/>
              </a:spcBef>
              <a:spcAft>
                <a:spcPts val="0"/>
              </a:spcAft>
              <a:buSzPts val="2600"/>
              <a:buChar char="●"/>
            </a:pPr>
            <a:r>
              <a:rPr lang="sv-SE"/>
              <a:t>Evolve by examining whole </a:t>
            </a:r>
            <a:br>
              <a:rPr lang="sv-SE"/>
            </a:br>
            <a:r>
              <a:rPr lang="sv-SE"/>
              <a:t>search space.</a:t>
            </a:r>
            <a:endParaRPr/>
          </a:p>
          <a:p>
            <a:pPr indent="-393700" lvl="0" marL="457200" rtl="0" algn="l">
              <a:spcBef>
                <a:spcPts val="1000"/>
              </a:spcBef>
              <a:spcAft>
                <a:spcPts val="0"/>
              </a:spcAft>
              <a:buSzPts val="2600"/>
              <a:buChar char="●"/>
            </a:pPr>
            <a:r>
              <a:rPr lang="sv-SE"/>
              <a:t>Typically based on natural processes.</a:t>
            </a:r>
            <a:endParaRPr/>
          </a:p>
          <a:p>
            <a:pPr indent="-368300" lvl="1" marL="914400" rtl="0" algn="l">
              <a:spcBef>
                <a:spcPts val="500"/>
              </a:spcBef>
              <a:spcAft>
                <a:spcPts val="0"/>
              </a:spcAft>
              <a:buSzPts val="2200"/>
              <a:buChar char="○"/>
            </a:pPr>
            <a:r>
              <a:rPr lang="sv-SE"/>
              <a:t>Swarm patterns, foraging behavior, evolution.</a:t>
            </a:r>
            <a:endParaRPr/>
          </a:p>
          <a:p>
            <a:pPr indent="-368300" lvl="1" marL="914400" rtl="0" algn="l">
              <a:spcBef>
                <a:spcPts val="500"/>
              </a:spcBef>
              <a:spcAft>
                <a:spcPts val="0"/>
              </a:spcAft>
              <a:buSzPts val="2200"/>
              <a:buChar char="○"/>
            </a:pPr>
            <a:r>
              <a:rPr lang="sv-SE"/>
              <a:t>Models of how populations interact and change.</a:t>
            </a:r>
            <a:endParaRPr/>
          </a:p>
          <a:p>
            <a:pPr indent="0" lvl="0" marL="0" rtl="0" algn="l">
              <a:spcBef>
                <a:spcPts val="1000"/>
              </a:spcBef>
              <a:spcAft>
                <a:spcPts val="0"/>
              </a:spcAft>
              <a:buNone/>
            </a:pPr>
            <a:r>
              <a:t/>
            </a:r>
            <a:endParaRPr/>
          </a:p>
        </p:txBody>
      </p:sp>
      <p:pic>
        <p:nvPicPr>
          <p:cNvPr id="389" name="Google Shape;389;p48"/>
          <p:cNvPicPr preferRelativeResize="0"/>
          <p:nvPr/>
        </p:nvPicPr>
        <p:blipFill>
          <a:blip r:embed="rId3">
            <a:alphaModFix/>
          </a:blip>
          <a:stretch>
            <a:fillRect/>
          </a:stretch>
        </p:blipFill>
        <p:spPr>
          <a:xfrm>
            <a:off x="5382100" y="482025"/>
            <a:ext cx="3261376" cy="2271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96" name="Google Shape;396;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Algorithms</a:t>
            </a:r>
            <a:endParaRPr/>
          </a:p>
        </p:txBody>
      </p:sp>
      <p:sp>
        <p:nvSpPr>
          <p:cNvPr id="397" name="Google Shape;397;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Over multiple generations, evolve a population.</a:t>
            </a:r>
            <a:endParaRPr/>
          </a:p>
          <a:p>
            <a:pPr indent="-368300" lvl="1" marL="914400" rtl="0" algn="l">
              <a:spcBef>
                <a:spcPts val="500"/>
              </a:spcBef>
              <a:spcAft>
                <a:spcPts val="0"/>
              </a:spcAft>
              <a:buSzPts val="2200"/>
              <a:buChar char="○"/>
            </a:pPr>
            <a:r>
              <a:rPr lang="sv-SE"/>
              <a:t>Good solutions persist and reproduce.</a:t>
            </a:r>
            <a:endParaRPr/>
          </a:p>
          <a:p>
            <a:pPr indent="-368300" lvl="1" marL="914400" rtl="0" algn="l">
              <a:spcBef>
                <a:spcPts val="500"/>
              </a:spcBef>
              <a:spcAft>
                <a:spcPts val="0"/>
              </a:spcAft>
              <a:buSzPts val="2200"/>
              <a:buChar char="○"/>
            </a:pPr>
            <a:r>
              <a:rPr lang="sv-SE"/>
              <a:t>Bad solutions are filtered out.</a:t>
            </a:r>
            <a:endParaRPr/>
          </a:p>
          <a:p>
            <a:pPr indent="-393700" lvl="0" marL="457200" rtl="0" algn="l">
              <a:spcBef>
                <a:spcPts val="1000"/>
              </a:spcBef>
              <a:spcAft>
                <a:spcPts val="0"/>
              </a:spcAft>
              <a:buSzPts val="2600"/>
              <a:buChar char="●"/>
            </a:pPr>
            <a:r>
              <a:rPr lang="sv-SE"/>
              <a:t>Diversity is introduced by:</a:t>
            </a:r>
            <a:endParaRPr/>
          </a:p>
          <a:p>
            <a:pPr indent="-368300" lvl="1" marL="914400" rtl="0" algn="l">
              <a:spcBef>
                <a:spcPts val="500"/>
              </a:spcBef>
              <a:spcAft>
                <a:spcPts val="0"/>
              </a:spcAft>
              <a:buSzPts val="2200"/>
              <a:buChar char="○"/>
            </a:pPr>
            <a:r>
              <a:rPr lang="sv-SE"/>
              <a:t>Keeping the best solutions.</a:t>
            </a:r>
            <a:endParaRPr/>
          </a:p>
          <a:p>
            <a:pPr indent="-368300" lvl="1" marL="914400" rtl="0" algn="l">
              <a:spcBef>
                <a:spcPts val="500"/>
              </a:spcBef>
              <a:spcAft>
                <a:spcPts val="0"/>
              </a:spcAft>
              <a:buSzPts val="2200"/>
              <a:buChar char="○"/>
            </a:pPr>
            <a:r>
              <a:rPr lang="sv-SE"/>
              <a:t>Some random solutions.</a:t>
            </a:r>
            <a:endParaRPr/>
          </a:p>
          <a:p>
            <a:pPr indent="-368300" lvl="1" marL="914400" rtl="0" algn="l">
              <a:spcBef>
                <a:spcPts val="500"/>
              </a:spcBef>
              <a:spcAft>
                <a:spcPts val="0"/>
              </a:spcAft>
              <a:buSzPts val="2200"/>
              <a:buChar char="○"/>
            </a:pPr>
            <a:r>
              <a:rPr lang="sv-SE"/>
              <a:t>Creating “offspring” through </a:t>
            </a:r>
            <a:r>
              <a:rPr b="1" lang="sv-SE"/>
              <a:t>mutation</a:t>
            </a:r>
            <a:r>
              <a:rPr lang="sv-SE"/>
              <a:t> and </a:t>
            </a:r>
            <a:r>
              <a:rPr b="1" lang="sv-SE"/>
              <a:t>crossover</a:t>
            </a:r>
            <a:r>
              <a:rPr lang="sv-SE"/>
              <a:t>.</a:t>
            </a:r>
            <a:endParaRPr/>
          </a:p>
        </p:txBody>
      </p:sp>
      <p:pic>
        <p:nvPicPr>
          <p:cNvPr id="398" name="Google Shape;398;p49"/>
          <p:cNvPicPr preferRelativeResize="0"/>
          <p:nvPr/>
        </p:nvPicPr>
        <p:blipFill>
          <a:blip r:embed="rId3">
            <a:alphaModFix/>
          </a:blip>
          <a:stretch>
            <a:fillRect/>
          </a:stretch>
        </p:blipFill>
        <p:spPr>
          <a:xfrm>
            <a:off x="5858125" y="2249313"/>
            <a:ext cx="2749277" cy="15464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5" name="Google Shape;405;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Algorithms - Mutation</a:t>
            </a:r>
            <a:endParaRPr/>
          </a:p>
        </p:txBody>
      </p:sp>
      <p:sp>
        <p:nvSpPr>
          <p:cNvPr id="406" name="Google Shape;406;p50"/>
          <p:cNvSpPr txBox="1"/>
          <p:nvPr>
            <p:ph idx="1" type="body"/>
          </p:nvPr>
        </p:nvSpPr>
        <p:spPr>
          <a:xfrm>
            <a:off x="2687150" y="1282400"/>
            <a:ext cx="59997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Copy a high-scoring solution.</a:t>
            </a:r>
            <a:endParaRPr/>
          </a:p>
          <a:p>
            <a:pPr indent="-393700" lvl="0" marL="457200" rtl="0" algn="l">
              <a:spcBef>
                <a:spcPts val="1000"/>
              </a:spcBef>
              <a:spcAft>
                <a:spcPts val="0"/>
              </a:spcAft>
              <a:buSzPts val="2600"/>
              <a:buChar char="●"/>
            </a:pPr>
            <a:r>
              <a:rPr lang="sv-SE"/>
              <a:t>Impose a small change.</a:t>
            </a:r>
            <a:endParaRPr/>
          </a:p>
          <a:p>
            <a:pPr indent="-368300" lvl="1" marL="914400" rtl="0" algn="l">
              <a:spcBef>
                <a:spcPts val="500"/>
              </a:spcBef>
              <a:spcAft>
                <a:spcPts val="0"/>
              </a:spcAft>
              <a:buSzPts val="2200"/>
              <a:buChar char="○"/>
            </a:pPr>
            <a:r>
              <a:rPr lang="sv-SE"/>
              <a:t>(add/delete/modify a function call, change an input value)</a:t>
            </a:r>
            <a:endParaRPr/>
          </a:p>
          <a:p>
            <a:pPr indent="-368300" lvl="1" marL="914400" rtl="0" algn="l">
              <a:spcBef>
                <a:spcPts val="500"/>
              </a:spcBef>
              <a:spcAft>
                <a:spcPts val="0"/>
              </a:spcAft>
              <a:buSzPts val="2200"/>
              <a:buChar char="○"/>
            </a:pPr>
            <a:r>
              <a:rPr lang="sv-SE"/>
              <a:t>Follow the rules for determining the neighbors of a test.</a:t>
            </a:r>
            <a:endParaRPr/>
          </a:p>
          <a:p>
            <a:pPr indent="-368300" lvl="1" marL="914400" rtl="0" algn="l">
              <a:spcBef>
                <a:spcPts val="500"/>
              </a:spcBef>
              <a:spcAft>
                <a:spcPts val="0"/>
              </a:spcAft>
              <a:buSzPts val="2200"/>
              <a:buChar char="○"/>
            </a:pPr>
            <a:r>
              <a:rPr lang="sv-SE"/>
              <a:t>Choose a neighbor from that set.</a:t>
            </a:r>
            <a:endParaRPr/>
          </a:p>
        </p:txBody>
      </p:sp>
      <p:pic>
        <p:nvPicPr>
          <p:cNvPr descr="Screenshot from 2015-10-04 16:47:11.png" id="407" name="Google Shape;407;p50"/>
          <p:cNvPicPr preferRelativeResize="0"/>
          <p:nvPr/>
        </p:nvPicPr>
        <p:blipFill>
          <a:blip r:embed="rId3">
            <a:alphaModFix/>
          </a:blip>
          <a:stretch>
            <a:fillRect/>
          </a:stretch>
        </p:blipFill>
        <p:spPr>
          <a:xfrm>
            <a:off x="218125" y="1685650"/>
            <a:ext cx="2426424" cy="1772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4" name="Google Shape;414;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Algorithms - Crossover</a:t>
            </a:r>
            <a:endParaRPr/>
          </a:p>
        </p:txBody>
      </p:sp>
      <p:sp>
        <p:nvSpPr>
          <p:cNvPr id="415" name="Google Shape;415;p51"/>
          <p:cNvSpPr txBox="1"/>
          <p:nvPr>
            <p:ph idx="1" type="body"/>
          </p:nvPr>
        </p:nvSpPr>
        <p:spPr>
          <a:xfrm>
            <a:off x="3066325" y="1282400"/>
            <a:ext cx="56205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By “breeding” two good tests, we may produce better tests.</a:t>
            </a:r>
            <a:endParaRPr sz="2400"/>
          </a:p>
          <a:p>
            <a:pPr indent="-381000" lvl="0" marL="457200" rtl="0" algn="l">
              <a:spcBef>
                <a:spcPts val="1000"/>
              </a:spcBef>
              <a:spcAft>
                <a:spcPts val="0"/>
              </a:spcAft>
              <a:buSzPts val="2400"/>
              <a:buChar char="●"/>
            </a:pPr>
            <a:r>
              <a:rPr lang="sv-SE" sz="2400"/>
              <a:t>F</a:t>
            </a:r>
            <a:r>
              <a:rPr lang="sv-SE" sz="2400"/>
              <a:t>orm two new solutions.</a:t>
            </a:r>
            <a:endParaRPr sz="2400"/>
          </a:p>
          <a:p>
            <a:pPr indent="-381000" lvl="1" marL="914400" rtl="0" algn="l">
              <a:spcBef>
                <a:spcPts val="500"/>
              </a:spcBef>
              <a:spcAft>
                <a:spcPts val="0"/>
              </a:spcAft>
              <a:buSzPts val="2400"/>
              <a:buChar char="○"/>
            </a:pPr>
            <a:r>
              <a:rPr lang="sv-SE" sz="2400"/>
              <a:t>Sample from probability distribution to decide which parent to inherit from.</a:t>
            </a:r>
            <a:endParaRPr sz="2400"/>
          </a:p>
        </p:txBody>
      </p:sp>
      <p:pic>
        <p:nvPicPr>
          <p:cNvPr descr="Screenshot from 2015-10-04 17:02:31.png" id="416" name="Google Shape;416;p51"/>
          <p:cNvPicPr preferRelativeResize="0"/>
          <p:nvPr/>
        </p:nvPicPr>
        <p:blipFill>
          <a:blip r:embed="rId3">
            <a:alphaModFix/>
          </a:blip>
          <a:stretch>
            <a:fillRect/>
          </a:stretch>
        </p:blipFill>
        <p:spPr>
          <a:xfrm>
            <a:off x="209950" y="1541428"/>
            <a:ext cx="2770025" cy="25084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3" name="Google Shape;153;p25"/>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Automation of Test Creation</a:t>
            </a:r>
            <a:endParaRPr/>
          </a:p>
        </p:txBody>
      </p:sp>
      <p:sp>
        <p:nvSpPr>
          <p:cNvPr id="154" name="Google Shape;154;p25"/>
          <p:cNvSpPr txBox="1"/>
          <p:nvPr>
            <p:ph idx="1" type="body"/>
          </p:nvPr>
        </p:nvSpPr>
        <p:spPr>
          <a:xfrm>
            <a:off x="468900" y="1282400"/>
            <a:ext cx="46086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sv-SE"/>
              <a:t>Relieve c</a:t>
            </a:r>
            <a:r>
              <a:rPr lang="sv-SE"/>
              <a:t>ost by automating test creation.</a:t>
            </a:r>
            <a:endParaRPr/>
          </a:p>
          <a:p>
            <a:pPr indent="-368300" lvl="1" marL="914400" rtl="0" algn="l">
              <a:lnSpc>
                <a:spcPct val="90000"/>
              </a:lnSpc>
              <a:spcBef>
                <a:spcPts val="0"/>
              </a:spcBef>
              <a:spcAft>
                <a:spcPts val="0"/>
              </a:spcAft>
              <a:buSzPts val="2200"/>
              <a:buChar char="•"/>
            </a:pPr>
            <a:r>
              <a:rPr lang="sv-SE"/>
              <a:t>Repetitive tasks that do not </a:t>
            </a:r>
            <a:r>
              <a:rPr b="1" lang="sv-SE"/>
              <a:t>need</a:t>
            </a:r>
            <a:r>
              <a:rPr lang="sv-SE"/>
              <a:t> human attention.</a:t>
            </a:r>
            <a:endParaRPr/>
          </a:p>
          <a:p>
            <a:pPr indent="-368300" lvl="1" marL="914400" rtl="0" algn="l">
              <a:lnSpc>
                <a:spcPct val="90000"/>
              </a:lnSpc>
              <a:spcBef>
                <a:spcPts val="0"/>
              </a:spcBef>
              <a:spcAft>
                <a:spcPts val="0"/>
              </a:spcAft>
              <a:buSzPts val="2200"/>
              <a:buChar char="•"/>
            </a:pPr>
            <a:r>
              <a:rPr b="1" lang="sv-SE"/>
              <a:t>G</a:t>
            </a:r>
            <a:r>
              <a:rPr b="1" lang="sv-SE"/>
              <a:t>enerate test input</a:t>
            </a:r>
            <a:r>
              <a:rPr lang="sv-SE"/>
              <a:t>.</a:t>
            </a:r>
            <a:endParaRPr/>
          </a:p>
          <a:p>
            <a:pPr indent="-342900" lvl="2" marL="1371600" rtl="0" algn="l">
              <a:lnSpc>
                <a:spcPct val="90000"/>
              </a:lnSpc>
              <a:spcBef>
                <a:spcPts val="0"/>
              </a:spcBef>
              <a:spcAft>
                <a:spcPts val="0"/>
              </a:spcAft>
              <a:buSzPts val="1800"/>
              <a:buChar char="•"/>
            </a:pPr>
            <a:r>
              <a:rPr lang="sv-SE"/>
              <a:t>Need to add assertions.</a:t>
            </a:r>
            <a:endParaRPr/>
          </a:p>
          <a:p>
            <a:pPr indent="-342900" lvl="2" marL="1371600" rtl="0" algn="l">
              <a:lnSpc>
                <a:spcPct val="90000"/>
              </a:lnSpc>
              <a:spcBef>
                <a:spcPts val="0"/>
              </a:spcBef>
              <a:spcAft>
                <a:spcPts val="0"/>
              </a:spcAft>
              <a:buSzPts val="1800"/>
              <a:buChar char="•"/>
            </a:pPr>
            <a:r>
              <a:rPr lang="sv-SE"/>
              <a:t>Or just look for crashes.</a:t>
            </a:r>
            <a:endParaRPr/>
          </a:p>
        </p:txBody>
      </p:sp>
      <p:pic>
        <p:nvPicPr>
          <p:cNvPr id="155" name="Google Shape;155;p25"/>
          <p:cNvPicPr preferRelativeResize="0"/>
          <p:nvPr/>
        </p:nvPicPr>
        <p:blipFill>
          <a:blip r:embed="rId3">
            <a:alphaModFix/>
          </a:blip>
          <a:stretch>
            <a:fillRect/>
          </a:stretch>
        </p:blipFill>
        <p:spPr>
          <a:xfrm>
            <a:off x="5505698" y="1433450"/>
            <a:ext cx="3291725" cy="2869300"/>
          </a:xfrm>
          <a:prstGeom prst="rect">
            <a:avLst/>
          </a:prstGeom>
          <a:noFill/>
          <a:ln>
            <a:noFill/>
          </a:ln>
        </p:spPr>
      </p:pic>
      <p:cxnSp>
        <p:nvCxnSpPr>
          <p:cNvPr id="156" name="Google Shape;156;p25"/>
          <p:cNvCxnSpPr/>
          <p:nvPr/>
        </p:nvCxnSpPr>
        <p:spPr>
          <a:xfrm>
            <a:off x="5943050" y="2143125"/>
            <a:ext cx="2382300" cy="0"/>
          </a:xfrm>
          <a:prstGeom prst="straightConnector1">
            <a:avLst/>
          </a:prstGeom>
          <a:noFill/>
          <a:ln cap="flat" cmpd="sng" w="9525">
            <a:solidFill>
              <a:srgbClr val="FF0000"/>
            </a:solidFill>
            <a:prstDash val="solid"/>
            <a:round/>
            <a:headEnd len="med" w="med" type="none"/>
            <a:tailEnd len="med" w="med" type="none"/>
          </a:ln>
        </p:spPr>
      </p:cxnSp>
      <p:sp>
        <p:nvSpPr>
          <p:cNvPr id="157" name="Google Shape;157;p25"/>
          <p:cNvSpPr txBox="1"/>
          <p:nvPr/>
        </p:nvSpPr>
        <p:spPr>
          <a:xfrm>
            <a:off x="7013400" y="2143125"/>
            <a:ext cx="1673400" cy="1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solidFill>
                  <a:srgbClr val="FF0000"/>
                </a:solidFill>
              </a:rPr>
              <a:t>Automation!</a:t>
            </a:r>
            <a:endParaRPr>
              <a:solidFill>
                <a:srgbClr val="FF0000"/>
              </a:solidFill>
            </a:endParaRPr>
          </a:p>
        </p:txBody>
      </p:sp>
      <p:cxnSp>
        <p:nvCxnSpPr>
          <p:cNvPr id="158" name="Google Shape;158;p25"/>
          <p:cNvCxnSpPr/>
          <p:nvPr/>
        </p:nvCxnSpPr>
        <p:spPr>
          <a:xfrm>
            <a:off x="6544775" y="3264150"/>
            <a:ext cx="807900" cy="0"/>
          </a:xfrm>
          <a:prstGeom prst="straightConnector1">
            <a:avLst/>
          </a:prstGeom>
          <a:noFill/>
          <a:ln cap="flat" cmpd="sng" w="9525">
            <a:solidFill>
              <a:srgbClr val="FF0000"/>
            </a:solidFill>
            <a:prstDash val="solid"/>
            <a:round/>
            <a:headEnd len="med" w="med" type="none"/>
            <a:tailEnd len="med" w="med" type="none"/>
          </a:ln>
        </p:spPr>
      </p:cxnSp>
      <p:sp>
        <p:nvSpPr>
          <p:cNvPr id="159" name="Google Shape;159;p25"/>
          <p:cNvSpPr txBox="1"/>
          <p:nvPr/>
        </p:nvSpPr>
        <p:spPr>
          <a:xfrm>
            <a:off x="7006375" y="2827275"/>
            <a:ext cx="18957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solidFill>
                  <a:srgbClr val="FF0000"/>
                </a:solidFill>
              </a:rPr>
              <a:t>Tests are generating!</a:t>
            </a:r>
            <a:endParaRPr>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3" name="Google Shape;423;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Algorithms - Crossover</a:t>
            </a:r>
            <a:endParaRPr/>
          </a:p>
        </p:txBody>
      </p:sp>
      <p:sp>
        <p:nvSpPr>
          <p:cNvPr id="424" name="Google Shape;424;p52"/>
          <p:cNvSpPr txBox="1"/>
          <p:nvPr>
            <p:ph idx="1" type="body"/>
          </p:nvPr>
        </p:nvSpPr>
        <p:spPr>
          <a:xfrm>
            <a:off x="468900" y="1208075"/>
            <a:ext cx="4967100" cy="35547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One Point Crossover</a:t>
            </a:r>
            <a:endParaRPr sz="2400"/>
          </a:p>
          <a:p>
            <a:pPr indent="-368300" lvl="1" marL="914400" rtl="0" algn="l">
              <a:spcBef>
                <a:spcPts val="500"/>
              </a:spcBef>
              <a:spcAft>
                <a:spcPts val="0"/>
              </a:spcAft>
              <a:buSzPts val="2200"/>
              <a:buChar char="○"/>
            </a:pPr>
            <a:r>
              <a:rPr lang="sv-SE"/>
              <a:t>Splice at crossover point.</a:t>
            </a:r>
            <a:endParaRPr/>
          </a:p>
          <a:p>
            <a:pPr indent="-381000" lvl="0" marL="457200" rtl="0" algn="l">
              <a:spcBef>
                <a:spcPts val="1000"/>
              </a:spcBef>
              <a:spcAft>
                <a:spcPts val="0"/>
              </a:spcAft>
              <a:buSzPts val="2400"/>
              <a:buChar char="●"/>
            </a:pPr>
            <a:r>
              <a:rPr lang="sv-SE" sz="2400"/>
              <a:t>Uniform Crossover</a:t>
            </a:r>
            <a:endParaRPr sz="2400"/>
          </a:p>
          <a:p>
            <a:pPr indent="-368300" lvl="1" marL="914400" rtl="0" algn="l">
              <a:spcBef>
                <a:spcPts val="500"/>
              </a:spcBef>
              <a:spcAft>
                <a:spcPts val="0"/>
              </a:spcAft>
              <a:buSzPts val="2200"/>
              <a:buChar char="○"/>
            </a:pPr>
            <a:r>
              <a:rPr lang="sv-SE"/>
              <a:t>Flip coin at each line, second child gets other option.</a:t>
            </a:r>
            <a:endParaRPr/>
          </a:p>
          <a:p>
            <a:pPr indent="-381000" lvl="0" marL="457200" rtl="0" algn="l">
              <a:spcBef>
                <a:spcPts val="1000"/>
              </a:spcBef>
              <a:spcAft>
                <a:spcPts val="0"/>
              </a:spcAft>
              <a:buSzPts val="2400"/>
              <a:buChar char="●"/>
            </a:pPr>
            <a:r>
              <a:rPr lang="sv-SE" sz="2400"/>
              <a:t>Discrete Recombination</a:t>
            </a:r>
            <a:endParaRPr sz="2400"/>
          </a:p>
          <a:p>
            <a:pPr indent="-368300" lvl="1" marL="914400" rtl="0" algn="l">
              <a:spcBef>
                <a:spcPts val="500"/>
              </a:spcBef>
              <a:spcAft>
                <a:spcPts val="0"/>
              </a:spcAft>
              <a:buSzPts val="2200"/>
              <a:buChar char="○"/>
            </a:pPr>
            <a:r>
              <a:rPr lang="sv-SE"/>
              <a:t>Flip coin at each line for both children.</a:t>
            </a:r>
            <a:endParaRPr/>
          </a:p>
          <a:p>
            <a:pPr indent="0" lvl="0" marL="0" rtl="0" algn="l">
              <a:spcBef>
                <a:spcPts val="1000"/>
              </a:spcBef>
              <a:spcAft>
                <a:spcPts val="0"/>
              </a:spcAft>
              <a:buNone/>
            </a:pPr>
            <a:r>
              <a:t/>
            </a:r>
            <a:endParaRPr/>
          </a:p>
        </p:txBody>
      </p:sp>
      <p:sp>
        <p:nvSpPr>
          <p:cNvPr id="425" name="Google Shape;425;p52"/>
          <p:cNvSpPr/>
          <p:nvPr/>
        </p:nvSpPr>
        <p:spPr>
          <a:xfrm>
            <a:off x="5736900"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26" name="Google Shape;426;p52"/>
          <p:cNvSpPr/>
          <p:nvPr/>
        </p:nvSpPr>
        <p:spPr>
          <a:xfrm>
            <a:off x="6037971"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27" name="Google Shape;427;p52"/>
          <p:cNvSpPr/>
          <p:nvPr/>
        </p:nvSpPr>
        <p:spPr>
          <a:xfrm>
            <a:off x="6339042"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28" name="Google Shape;428;p52"/>
          <p:cNvSpPr/>
          <p:nvPr/>
        </p:nvSpPr>
        <p:spPr>
          <a:xfrm>
            <a:off x="6640113"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29" name="Google Shape;429;p52"/>
          <p:cNvSpPr/>
          <p:nvPr/>
        </p:nvSpPr>
        <p:spPr>
          <a:xfrm>
            <a:off x="5736900"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30" name="Google Shape;430;p52"/>
          <p:cNvSpPr/>
          <p:nvPr/>
        </p:nvSpPr>
        <p:spPr>
          <a:xfrm>
            <a:off x="6037971"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31" name="Google Shape;431;p52"/>
          <p:cNvSpPr/>
          <p:nvPr/>
        </p:nvSpPr>
        <p:spPr>
          <a:xfrm>
            <a:off x="6339042"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32" name="Google Shape;432;p52"/>
          <p:cNvSpPr/>
          <p:nvPr/>
        </p:nvSpPr>
        <p:spPr>
          <a:xfrm>
            <a:off x="6640113"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33" name="Google Shape;433;p52"/>
          <p:cNvSpPr/>
          <p:nvPr/>
        </p:nvSpPr>
        <p:spPr>
          <a:xfrm>
            <a:off x="7432966"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34" name="Google Shape;434;p52"/>
          <p:cNvSpPr/>
          <p:nvPr/>
        </p:nvSpPr>
        <p:spPr>
          <a:xfrm>
            <a:off x="7734037"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35" name="Google Shape;435;p52"/>
          <p:cNvSpPr/>
          <p:nvPr/>
        </p:nvSpPr>
        <p:spPr>
          <a:xfrm>
            <a:off x="8035108" y="132448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36" name="Google Shape;436;p52"/>
          <p:cNvSpPr/>
          <p:nvPr/>
        </p:nvSpPr>
        <p:spPr>
          <a:xfrm>
            <a:off x="8336179" y="132448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37" name="Google Shape;437;p52"/>
          <p:cNvSpPr/>
          <p:nvPr/>
        </p:nvSpPr>
        <p:spPr>
          <a:xfrm>
            <a:off x="7432966"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38" name="Google Shape;438;p52"/>
          <p:cNvSpPr/>
          <p:nvPr/>
        </p:nvSpPr>
        <p:spPr>
          <a:xfrm>
            <a:off x="7734037"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39" name="Google Shape;439;p52"/>
          <p:cNvSpPr/>
          <p:nvPr/>
        </p:nvSpPr>
        <p:spPr>
          <a:xfrm>
            <a:off x="8035108" y="1748240"/>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40" name="Google Shape;440;p52"/>
          <p:cNvSpPr/>
          <p:nvPr/>
        </p:nvSpPr>
        <p:spPr>
          <a:xfrm>
            <a:off x="8336179" y="1748240"/>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41" name="Google Shape;441;p52"/>
          <p:cNvSpPr/>
          <p:nvPr/>
        </p:nvSpPr>
        <p:spPr>
          <a:xfrm>
            <a:off x="5736900"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42" name="Google Shape;442;p52"/>
          <p:cNvSpPr/>
          <p:nvPr/>
        </p:nvSpPr>
        <p:spPr>
          <a:xfrm>
            <a:off x="6037971"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43" name="Google Shape;443;p52"/>
          <p:cNvSpPr/>
          <p:nvPr/>
        </p:nvSpPr>
        <p:spPr>
          <a:xfrm>
            <a:off x="6339042"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44" name="Google Shape;444;p52"/>
          <p:cNvSpPr/>
          <p:nvPr/>
        </p:nvSpPr>
        <p:spPr>
          <a:xfrm>
            <a:off x="6640113"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45" name="Google Shape;445;p52"/>
          <p:cNvSpPr/>
          <p:nvPr/>
        </p:nvSpPr>
        <p:spPr>
          <a:xfrm>
            <a:off x="5736900"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46" name="Google Shape;446;p52"/>
          <p:cNvSpPr/>
          <p:nvPr/>
        </p:nvSpPr>
        <p:spPr>
          <a:xfrm>
            <a:off x="6037971"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47" name="Google Shape;447;p52"/>
          <p:cNvSpPr/>
          <p:nvPr/>
        </p:nvSpPr>
        <p:spPr>
          <a:xfrm>
            <a:off x="6339042"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48" name="Google Shape;448;p52"/>
          <p:cNvSpPr/>
          <p:nvPr/>
        </p:nvSpPr>
        <p:spPr>
          <a:xfrm>
            <a:off x="6640113"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49" name="Google Shape;449;p52"/>
          <p:cNvSpPr/>
          <p:nvPr/>
        </p:nvSpPr>
        <p:spPr>
          <a:xfrm>
            <a:off x="5736900"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50" name="Google Shape;450;p52"/>
          <p:cNvSpPr/>
          <p:nvPr/>
        </p:nvSpPr>
        <p:spPr>
          <a:xfrm>
            <a:off x="6037971"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51" name="Google Shape;451;p52"/>
          <p:cNvSpPr/>
          <p:nvPr/>
        </p:nvSpPr>
        <p:spPr>
          <a:xfrm>
            <a:off x="6339042"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52" name="Google Shape;452;p52"/>
          <p:cNvSpPr/>
          <p:nvPr/>
        </p:nvSpPr>
        <p:spPr>
          <a:xfrm>
            <a:off x="6640113"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53" name="Google Shape;453;p52"/>
          <p:cNvSpPr/>
          <p:nvPr/>
        </p:nvSpPr>
        <p:spPr>
          <a:xfrm>
            <a:off x="5736900"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54" name="Google Shape;454;p52"/>
          <p:cNvSpPr/>
          <p:nvPr/>
        </p:nvSpPr>
        <p:spPr>
          <a:xfrm>
            <a:off x="6037971"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55" name="Google Shape;455;p52"/>
          <p:cNvSpPr/>
          <p:nvPr/>
        </p:nvSpPr>
        <p:spPr>
          <a:xfrm>
            <a:off x="6339042"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56" name="Google Shape;456;p52"/>
          <p:cNvSpPr/>
          <p:nvPr/>
        </p:nvSpPr>
        <p:spPr>
          <a:xfrm>
            <a:off x="6640113"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57" name="Google Shape;457;p52"/>
          <p:cNvSpPr/>
          <p:nvPr/>
        </p:nvSpPr>
        <p:spPr>
          <a:xfrm>
            <a:off x="7432966"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58" name="Google Shape;458;p52"/>
          <p:cNvSpPr/>
          <p:nvPr/>
        </p:nvSpPr>
        <p:spPr>
          <a:xfrm>
            <a:off x="7432966"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59" name="Google Shape;459;p52"/>
          <p:cNvSpPr/>
          <p:nvPr/>
        </p:nvSpPr>
        <p:spPr>
          <a:xfrm>
            <a:off x="7734037" y="3033806"/>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60" name="Google Shape;460;p52"/>
          <p:cNvSpPr/>
          <p:nvPr/>
        </p:nvSpPr>
        <p:spPr>
          <a:xfrm>
            <a:off x="7734037" y="2610053"/>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61" name="Google Shape;461;p52"/>
          <p:cNvSpPr/>
          <p:nvPr/>
        </p:nvSpPr>
        <p:spPr>
          <a:xfrm>
            <a:off x="8035108" y="2610053"/>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62" name="Google Shape;462;p52"/>
          <p:cNvSpPr/>
          <p:nvPr/>
        </p:nvSpPr>
        <p:spPr>
          <a:xfrm>
            <a:off x="8035108" y="3033806"/>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63" name="Google Shape;463;p52"/>
          <p:cNvSpPr/>
          <p:nvPr/>
        </p:nvSpPr>
        <p:spPr>
          <a:xfrm>
            <a:off x="8336179"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64" name="Google Shape;464;p52"/>
          <p:cNvSpPr/>
          <p:nvPr/>
        </p:nvSpPr>
        <p:spPr>
          <a:xfrm>
            <a:off x="8336179"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65" name="Google Shape;465;p52"/>
          <p:cNvSpPr/>
          <p:nvPr/>
        </p:nvSpPr>
        <p:spPr>
          <a:xfrm>
            <a:off x="7432966"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66" name="Google Shape;466;p52"/>
          <p:cNvSpPr/>
          <p:nvPr/>
        </p:nvSpPr>
        <p:spPr>
          <a:xfrm>
            <a:off x="7432966" y="4319371"/>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67" name="Google Shape;467;p52"/>
          <p:cNvSpPr/>
          <p:nvPr/>
        </p:nvSpPr>
        <p:spPr>
          <a:xfrm>
            <a:off x="7734037" y="4319371"/>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68" name="Google Shape;468;p52"/>
          <p:cNvSpPr/>
          <p:nvPr/>
        </p:nvSpPr>
        <p:spPr>
          <a:xfrm>
            <a:off x="7734037" y="389561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69" name="Google Shape;469;p52"/>
          <p:cNvSpPr/>
          <p:nvPr/>
        </p:nvSpPr>
        <p:spPr>
          <a:xfrm>
            <a:off x="8035108"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70" name="Google Shape;470;p52"/>
          <p:cNvSpPr/>
          <p:nvPr/>
        </p:nvSpPr>
        <p:spPr>
          <a:xfrm>
            <a:off x="8035108"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71" name="Google Shape;471;p52"/>
          <p:cNvSpPr/>
          <p:nvPr/>
        </p:nvSpPr>
        <p:spPr>
          <a:xfrm>
            <a:off x="8336179" y="389561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72" name="Google Shape;472;p52"/>
          <p:cNvSpPr/>
          <p:nvPr/>
        </p:nvSpPr>
        <p:spPr>
          <a:xfrm>
            <a:off x="8336179"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9" name="Google Shape;479;p53"/>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86" name="Google Shape;486;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Fitness Functions</a:t>
            </a:r>
            <a:endParaRPr/>
          </a:p>
        </p:txBody>
      </p:sp>
      <p:sp>
        <p:nvSpPr>
          <p:cNvPr id="487" name="Google Shape;487;p54"/>
          <p:cNvSpPr txBox="1"/>
          <p:nvPr>
            <p:ph idx="1" type="body"/>
          </p:nvPr>
        </p:nvSpPr>
        <p:spPr>
          <a:xfrm>
            <a:off x="1124875" y="1282400"/>
            <a:ext cx="7561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Domain-based scoring functions that determine how good a potential solution is.</a:t>
            </a:r>
            <a:endParaRPr/>
          </a:p>
          <a:p>
            <a:pPr indent="-368300" lvl="1" marL="914400" rtl="0" algn="l">
              <a:spcBef>
                <a:spcPts val="500"/>
              </a:spcBef>
              <a:spcAft>
                <a:spcPts val="0"/>
              </a:spcAft>
              <a:buSzPts val="2200"/>
              <a:buChar char="•"/>
            </a:pPr>
            <a:r>
              <a:rPr lang="sv-SE"/>
              <a:t>Should offer feedback:</a:t>
            </a:r>
            <a:endParaRPr/>
          </a:p>
          <a:p>
            <a:pPr indent="-342900" lvl="2" marL="1371600" rtl="0" algn="l">
              <a:spcBef>
                <a:spcPts val="500"/>
              </a:spcBef>
              <a:spcAft>
                <a:spcPts val="0"/>
              </a:spcAft>
              <a:buSzPts val="1800"/>
              <a:buChar char="•"/>
            </a:pPr>
            <a:r>
              <a:rPr lang="sv-SE"/>
              <a:t>Percentage of goal attained.</a:t>
            </a:r>
            <a:endParaRPr/>
          </a:p>
          <a:p>
            <a:pPr indent="-342900" lvl="2" marL="1371600" rtl="0" algn="l">
              <a:spcBef>
                <a:spcPts val="500"/>
              </a:spcBef>
              <a:spcAft>
                <a:spcPts val="0"/>
              </a:spcAft>
              <a:buSzPts val="1800"/>
              <a:buChar char="•"/>
            </a:pPr>
            <a:r>
              <a:rPr i="1" lang="sv-SE"/>
              <a:t>Better - information on how to improve solution.</a:t>
            </a:r>
            <a:endParaRPr i="1"/>
          </a:p>
          <a:p>
            <a:pPr indent="-368300" lvl="1" marL="914400" rtl="0" algn="l">
              <a:spcBef>
                <a:spcPts val="500"/>
              </a:spcBef>
              <a:spcAft>
                <a:spcPts val="0"/>
              </a:spcAft>
              <a:buSzPts val="2200"/>
              <a:buChar char="•"/>
            </a:pPr>
            <a:r>
              <a:rPr b="1" lang="sv-SE"/>
              <a:t>Can optimize more than one at once.</a:t>
            </a:r>
            <a:endParaRPr b="1"/>
          </a:p>
          <a:p>
            <a:pPr indent="-342900" lvl="2" marL="1371600" rtl="0" algn="l">
              <a:spcBef>
                <a:spcPts val="500"/>
              </a:spcBef>
              <a:spcAft>
                <a:spcPts val="0"/>
              </a:spcAft>
              <a:buSzPts val="1800"/>
              <a:buChar char="•"/>
            </a:pPr>
            <a:r>
              <a:rPr lang="sv-SE"/>
              <a:t>Independently optimize functions</a:t>
            </a:r>
            <a:endParaRPr/>
          </a:p>
          <a:p>
            <a:pPr indent="-342900" lvl="2" marL="1371600" rtl="0" algn="l">
              <a:spcBef>
                <a:spcPts val="500"/>
              </a:spcBef>
              <a:spcAft>
                <a:spcPts val="0"/>
              </a:spcAft>
              <a:buSzPts val="1800"/>
              <a:buChar char="•"/>
            </a:pPr>
            <a:r>
              <a:rPr lang="sv-SE"/>
              <a:t>Combine into single score.</a:t>
            </a:r>
            <a:endParaRPr/>
          </a:p>
          <a:p>
            <a:pPr indent="0" lvl="0" marL="0" rtl="0" algn="l">
              <a:spcBef>
                <a:spcPts val="1000"/>
              </a:spcBef>
              <a:spcAft>
                <a:spcPts val="0"/>
              </a:spcAft>
              <a:buNone/>
            </a:pPr>
            <a:r>
              <a:t/>
            </a:r>
            <a:endParaRPr/>
          </a:p>
        </p:txBody>
      </p:sp>
      <p:pic>
        <p:nvPicPr>
          <p:cNvPr id="488" name="Google Shape;488;p54"/>
          <p:cNvPicPr preferRelativeResize="0"/>
          <p:nvPr/>
        </p:nvPicPr>
        <p:blipFill>
          <a:blip r:embed="rId3">
            <a:alphaModFix/>
          </a:blip>
          <a:stretch>
            <a:fillRect/>
          </a:stretch>
        </p:blipFill>
        <p:spPr>
          <a:xfrm>
            <a:off x="65150" y="2183650"/>
            <a:ext cx="1695550" cy="1677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95" name="Google Shape;495;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Branch Coverage</a:t>
            </a:r>
            <a:endParaRPr/>
          </a:p>
        </p:txBody>
      </p:sp>
      <p:sp>
        <p:nvSpPr>
          <p:cNvPr id="496" name="Google Shape;496;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Goal:</a:t>
            </a:r>
            <a:r>
              <a:rPr lang="sv-SE"/>
              <a:t> Attain Branch Coverage over the code.</a:t>
            </a:r>
            <a:endParaRPr/>
          </a:p>
          <a:p>
            <a:pPr indent="-368300" lvl="1" marL="914400" rtl="0" algn="l">
              <a:spcBef>
                <a:spcPts val="500"/>
              </a:spcBef>
              <a:spcAft>
                <a:spcPts val="0"/>
              </a:spcAft>
              <a:buSzPts val="2200"/>
              <a:buChar char="•"/>
            </a:pPr>
            <a:r>
              <a:rPr lang="sv-SE"/>
              <a:t>Tests reach branching point (i.e., if-statement) and execute all possible outcomes.</a:t>
            </a:r>
            <a:endParaRPr/>
          </a:p>
          <a:p>
            <a:pPr indent="-393700" lvl="0" marL="457200" rtl="0" algn="l">
              <a:spcBef>
                <a:spcPts val="1000"/>
              </a:spcBef>
              <a:spcAft>
                <a:spcPts val="0"/>
              </a:spcAft>
              <a:buSzPts val="2600"/>
              <a:buChar char="•"/>
            </a:pPr>
            <a:r>
              <a:rPr b="1" lang="sv-SE"/>
              <a:t>Fitness function (Attempt 1): </a:t>
            </a:r>
            <a:endParaRPr b="1"/>
          </a:p>
          <a:p>
            <a:pPr indent="-368300" lvl="1" marL="914400" rtl="0" algn="l">
              <a:spcBef>
                <a:spcPts val="500"/>
              </a:spcBef>
              <a:spcAft>
                <a:spcPts val="0"/>
              </a:spcAft>
              <a:buSzPts val="2200"/>
              <a:buChar char="•"/>
            </a:pPr>
            <a:r>
              <a:rPr lang="sv-SE"/>
              <a:t>Measure coverage and try to maximize % covered.</a:t>
            </a:r>
            <a:endParaRPr/>
          </a:p>
          <a:p>
            <a:pPr indent="-368300" lvl="1" marL="914400" rtl="0" algn="l">
              <a:spcBef>
                <a:spcPts val="500"/>
              </a:spcBef>
              <a:spcAft>
                <a:spcPts val="0"/>
              </a:spcAft>
              <a:buSzPts val="2200"/>
              <a:buChar char="•"/>
            </a:pPr>
            <a:r>
              <a:rPr b="1" lang="sv-SE"/>
              <a:t>Good:</a:t>
            </a:r>
            <a:r>
              <a:rPr lang="sv-SE"/>
              <a:t> Measurable indicator of progress.</a:t>
            </a:r>
            <a:endParaRPr/>
          </a:p>
          <a:p>
            <a:pPr indent="-368300" lvl="1" marL="914400" rtl="0" algn="l">
              <a:spcBef>
                <a:spcPts val="500"/>
              </a:spcBef>
              <a:spcAft>
                <a:spcPts val="0"/>
              </a:spcAft>
              <a:buSzPts val="2200"/>
              <a:buChar char="•"/>
            </a:pPr>
            <a:r>
              <a:rPr b="1" lang="sv-SE"/>
              <a:t>Bad:</a:t>
            </a:r>
            <a:r>
              <a:rPr lang="sv-SE"/>
              <a:t> No information on how to improve coverage.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03" name="Google Shape;503;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Branch Coverage</a:t>
            </a:r>
            <a:endParaRPr/>
          </a:p>
        </p:txBody>
      </p:sp>
      <p:sp>
        <p:nvSpPr>
          <p:cNvPr id="504" name="Google Shape;504;p5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Attempt 2: Distance-Based Function</a:t>
            </a:r>
            <a:endParaRPr/>
          </a:p>
          <a:p>
            <a:pPr indent="-393700" lvl="0" marL="457200" rtl="0" algn="l">
              <a:spcBef>
                <a:spcPts val="1000"/>
              </a:spcBef>
              <a:spcAft>
                <a:spcPts val="0"/>
              </a:spcAft>
              <a:buSzPts val="2600"/>
              <a:buChar char="•"/>
            </a:pPr>
            <a:r>
              <a:rPr b="1" lang="sv-SE"/>
              <a:t>fitness = branch distance + approach level</a:t>
            </a:r>
            <a:endParaRPr b="1"/>
          </a:p>
          <a:p>
            <a:pPr indent="-368300" lvl="1" marL="914400" rtl="0" algn="l">
              <a:spcBef>
                <a:spcPts val="500"/>
              </a:spcBef>
              <a:spcAft>
                <a:spcPts val="0"/>
              </a:spcAft>
              <a:buSzPts val="2200"/>
              <a:buChar char="•"/>
            </a:pPr>
            <a:r>
              <a:rPr b="1" lang="sv-SE"/>
              <a:t>Approach level</a:t>
            </a:r>
            <a:r>
              <a:rPr lang="sv-SE"/>
              <a:t> </a:t>
            </a:r>
            <a:endParaRPr/>
          </a:p>
          <a:p>
            <a:pPr indent="-342900" lvl="2" marL="1371600" rtl="0" algn="l">
              <a:spcBef>
                <a:spcPts val="500"/>
              </a:spcBef>
              <a:spcAft>
                <a:spcPts val="0"/>
              </a:spcAft>
              <a:buSzPts val="1800"/>
              <a:buChar char="•"/>
            </a:pPr>
            <a:r>
              <a:rPr lang="sv-SE"/>
              <a:t>Number of branching points we need to execute to get to the target branching point.</a:t>
            </a:r>
            <a:endParaRPr/>
          </a:p>
          <a:p>
            <a:pPr indent="-368300" lvl="1" marL="914400" rtl="0" algn="l">
              <a:spcBef>
                <a:spcPts val="500"/>
              </a:spcBef>
              <a:spcAft>
                <a:spcPts val="0"/>
              </a:spcAft>
              <a:buSzPts val="2200"/>
              <a:buChar char="•"/>
            </a:pPr>
            <a:r>
              <a:rPr b="1" lang="sv-SE"/>
              <a:t>Branch distance</a:t>
            </a:r>
            <a:r>
              <a:rPr lang="sv-SE"/>
              <a:t> </a:t>
            </a:r>
            <a:endParaRPr/>
          </a:p>
          <a:p>
            <a:pPr indent="-342900" lvl="2" marL="1371600" rtl="0" algn="l">
              <a:spcBef>
                <a:spcPts val="500"/>
              </a:spcBef>
              <a:spcAft>
                <a:spcPts val="0"/>
              </a:spcAft>
              <a:buSzPts val="1800"/>
              <a:buChar char="•"/>
            </a:pPr>
            <a:r>
              <a:rPr lang="sv-SE"/>
              <a:t>If other outcome is taken, how “close” was the target outcome? </a:t>
            </a:r>
            <a:endParaRPr/>
          </a:p>
          <a:p>
            <a:pPr indent="-342900" lvl="2" marL="1371600" rtl="0" algn="l">
              <a:spcBef>
                <a:spcPts val="500"/>
              </a:spcBef>
              <a:spcAft>
                <a:spcPts val="0"/>
              </a:spcAft>
              <a:buSzPts val="1800"/>
              <a:buChar char="•"/>
            </a:pPr>
            <a:r>
              <a:rPr lang="sv-SE"/>
              <a:t>How much do we need to change program values to get the outcome we wanted?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11" name="Google Shape;511;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Branch Coverage</a:t>
            </a:r>
            <a:endParaRPr/>
          </a:p>
        </p:txBody>
      </p:sp>
      <p:sp>
        <p:nvSpPr>
          <p:cNvPr id="512" name="Google Shape;512;p57"/>
          <p:cNvSpPr txBox="1"/>
          <p:nvPr>
            <p:ph idx="1" type="body"/>
          </p:nvPr>
        </p:nvSpPr>
        <p:spPr>
          <a:xfrm>
            <a:off x="468895" y="1282400"/>
            <a:ext cx="41628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1800">
                <a:latin typeface="Consolas"/>
                <a:ea typeface="Consolas"/>
                <a:cs typeface="Consolas"/>
                <a:sym typeface="Consolas"/>
              </a:rPr>
              <a:t>if(x &lt; 10){ // </a:t>
            </a:r>
            <a:r>
              <a:rPr b="1" lang="sv-SE" sz="1800">
                <a:latin typeface="Consolas"/>
                <a:ea typeface="Consolas"/>
                <a:cs typeface="Consolas"/>
                <a:sym typeface="Consolas"/>
              </a:rPr>
              <a:t>Branch 1</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}else if (x == 10){ </a:t>
            </a:r>
            <a:r>
              <a:rPr b="1" lang="sv-SE" sz="1800">
                <a:latin typeface="Consolas"/>
                <a:ea typeface="Consolas"/>
                <a:cs typeface="Consolas"/>
                <a:sym typeface="Consolas"/>
              </a:rPr>
              <a:t>// Branch 2</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 else.</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1000"/>
              </a:spcBef>
              <a:spcAft>
                <a:spcPts val="0"/>
              </a:spcAft>
              <a:buNone/>
            </a:pPr>
            <a:r>
              <a:t/>
            </a:r>
            <a:endParaRPr>
              <a:latin typeface="Consolas"/>
              <a:ea typeface="Consolas"/>
              <a:cs typeface="Consolas"/>
              <a:sym typeface="Consolas"/>
            </a:endParaRPr>
          </a:p>
        </p:txBody>
      </p:sp>
      <p:sp>
        <p:nvSpPr>
          <p:cNvPr id="513" name="Google Shape;513;p57"/>
          <p:cNvSpPr/>
          <p:nvPr/>
        </p:nvSpPr>
        <p:spPr>
          <a:xfrm>
            <a:off x="4878900" y="1244000"/>
            <a:ext cx="3807900" cy="17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b="1" lang="sv-SE" sz="1800"/>
              <a:t>Approach Level</a:t>
            </a:r>
            <a:endParaRPr b="1" sz="1800"/>
          </a:p>
          <a:p>
            <a:pPr indent="-342900" lvl="0" marL="457200" rtl="0" algn="l">
              <a:spcBef>
                <a:spcPts val="600"/>
              </a:spcBef>
              <a:spcAft>
                <a:spcPts val="0"/>
              </a:spcAft>
              <a:buSzPts val="1800"/>
              <a:buChar char="●"/>
            </a:pPr>
            <a:r>
              <a:rPr lang="sv-SE" sz="1800"/>
              <a:t>If Branch 1 is true, approach level = 1</a:t>
            </a:r>
            <a:endParaRPr sz="1800"/>
          </a:p>
          <a:p>
            <a:pPr indent="-342900" lvl="0" marL="457200" rtl="0" algn="l">
              <a:spcBef>
                <a:spcPts val="0"/>
              </a:spcBef>
              <a:spcAft>
                <a:spcPts val="0"/>
              </a:spcAft>
              <a:buSzPts val="1800"/>
              <a:buChar char="●"/>
            </a:pPr>
            <a:r>
              <a:rPr lang="sv-SE" sz="1800"/>
              <a:t>If Branch 1 is false, approach level = 0</a:t>
            </a:r>
            <a:endParaRPr sz="1800"/>
          </a:p>
          <a:p>
            <a:pPr indent="0" lvl="0" marL="0" rtl="0" algn="l">
              <a:spcBef>
                <a:spcPts val="0"/>
              </a:spcBef>
              <a:spcAft>
                <a:spcPts val="0"/>
              </a:spcAft>
              <a:buNone/>
            </a:pPr>
            <a:r>
              <a:t/>
            </a:r>
            <a:endParaRPr sz="200"/>
          </a:p>
        </p:txBody>
      </p:sp>
      <p:sp>
        <p:nvSpPr>
          <p:cNvPr id="514" name="Google Shape;514;p57"/>
          <p:cNvSpPr/>
          <p:nvPr/>
        </p:nvSpPr>
        <p:spPr>
          <a:xfrm>
            <a:off x="4878900" y="3089813"/>
            <a:ext cx="3807900" cy="17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b="1" lang="sv-SE" sz="1800"/>
              <a:t>Branch Distance</a:t>
            </a:r>
            <a:endParaRPr b="1" sz="1800"/>
          </a:p>
          <a:p>
            <a:pPr indent="-342900" lvl="0" marL="457200" rtl="0" algn="l">
              <a:spcBef>
                <a:spcPts val="600"/>
              </a:spcBef>
              <a:spcAft>
                <a:spcPts val="0"/>
              </a:spcAft>
              <a:buSzPts val="1800"/>
              <a:buChar char="●"/>
            </a:pPr>
            <a:r>
              <a:rPr lang="sv-SE" sz="1800"/>
              <a:t>If x==10 evaluates to false, branch distance = (abs(x-10)+k).</a:t>
            </a:r>
            <a:endParaRPr sz="1800"/>
          </a:p>
          <a:p>
            <a:pPr indent="-342900" lvl="0" marL="457200" rtl="0" algn="l">
              <a:spcBef>
                <a:spcPts val="0"/>
              </a:spcBef>
              <a:spcAft>
                <a:spcPts val="0"/>
              </a:spcAft>
              <a:buSzPts val="1800"/>
              <a:buChar char="●"/>
            </a:pPr>
            <a:r>
              <a:rPr lang="sv-SE" sz="1800"/>
              <a:t>Closer x is to 10, closer the branch distance.</a:t>
            </a:r>
            <a:endParaRPr sz="1800"/>
          </a:p>
        </p:txBody>
      </p:sp>
      <p:sp>
        <p:nvSpPr>
          <p:cNvPr id="515" name="Google Shape;515;p57"/>
          <p:cNvSpPr/>
          <p:nvPr/>
        </p:nvSpPr>
        <p:spPr>
          <a:xfrm>
            <a:off x="449950" y="3837775"/>
            <a:ext cx="3978900" cy="57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000"/>
              <a:t>Goal: Branch 2, True Outcome</a:t>
            </a:r>
            <a:endParaRPr b="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22" name="Google Shape;522;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Common Fitness Functions</a:t>
            </a:r>
            <a:endParaRPr/>
          </a:p>
        </p:txBody>
      </p:sp>
      <p:sp>
        <p:nvSpPr>
          <p:cNvPr id="523" name="Google Shape;523;p5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Number of methods called by test suite</a:t>
            </a:r>
            <a:endParaRPr sz="2400"/>
          </a:p>
          <a:p>
            <a:pPr indent="-381000" lvl="0" marL="457200" rtl="0" algn="l">
              <a:spcBef>
                <a:spcPts val="1000"/>
              </a:spcBef>
              <a:spcAft>
                <a:spcPts val="0"/>
              </a:spcAft>
              <a:buSzPts val="2400"/>
              <a:buChar char="●"/>
            </a:pPr>
            <a:r>
              <a:rPr lang="sv-SE" sz="2400"/>
              <a:t>Number of crashes or exceptions thrown</a:t>
            </a:r>
            <a:endParaRPr sz="2400"/>
          </a:p>
          <a:p>
            <a:pPr indent="-381000" lvl="0" marL="457200" rtl="0" algn="l">
              <a:spcBef>
                <a:spcPts val="1000"/>
              </a:spcBef>
              <a:spcAft>
                <a:spcPts val="0"/>
              </a:spcAft>
              <a:buSzPts val="2400"/>
              <a:buChar char="●"/>
            </a:pPr>
            <a:r>
              <a:rPr lang="sv-SE" sz="2400"/>
              <a:t>Diversity of input or output</a:t>
            </a:r>
            <a:endParaRPr sz="2400"/>
          </a:p>
          <a:p>
            <a:pPr indent="-381000" lvl="0" marL="457200" rtl="0" algn="l">
              <a:spcBef>
                <a:spcPts val="1000"/>
              </a:spcBef>
              <a:spcAft>
                <a:spcPts val="0"/>
              </a:spcAft>
              <a:buSzPts val="2400"/>
              <a:buChar char="●"/>
            </a:pPr>
            <a:r>
              <a:rPr lang="sv-SE" sz="2400"/>
              <a:t>Detection of planted faults</a:t>
            </a:r>
            <a:endParaRPr sz="2400"/>
          </a:p>
          <a:p>
            <a:pPr indent="-381000" lvl="0" marL="457200" rtl="0" algn="l">
              <a:spcBef>
                <a:spcPts val="1000"/>
              </a:spcBef>
              <a:spcAft>
                <a:spcPts val="0"/>
              </a:spcAft>
              <a:buSzPts val="2400"/>
              <a:buChar char="●"/>
            </a:pPr>
            <a:r>
              <a:rPr lang="sv-SE" sz="2400"/>
              <a:t>Amount of energy consumed</a:t>
            </a:r>
            <a:endParaRPr sz="2400"/>
          </a:p>
          <a:p>
            <a:pPr indent="-381000" lvl="0" marL="457200" rtl="0" algn="l">
              <a:spcBef>
                <a:spcPts val="1000"/>
              </a:spcBef>
              <a:spcAft>
                <a:spcPts val="0"/>
              </a:spcAft>
              <a:buSzPts val="2400"/>
              <a:buChar char="●"/>
            </a:pPr>
            <a:r>
              <a:rPr lang="sv-SE" sz="2400"/>
              <a:t>Amount of data downloaded/uploaded</a:t>
            </a:r>
            <a:endParaRPr sz="2400"/>
          </a:p>
          <a:p>
            <a:pPr indent="-381000" lvl="0" marL="457200" rtl="0" algn="l">
              <a:spcBef>
                <a:spcPts val="1000"/>
              </a:spcBef>
              <a:spcAft>
                <a:spcPts val="0"/>
              </a:spcAft>
              <a:buSzPts val="2400"/>
              <a:buChar char="●"/>
            </a:pPr>
            <a:r>
              <a:rPr b="1" lang="sv-SE" sz="2400"/>
              <a:t>… (anything that reflects what a </a:t>
            </a:r>
            <a:r>
              <a:rPr b="1" i="1" lang="sv-SE" sz="2400"/>
              <a:t>good</a:t>
            </a:r>
            <a:r>
              <a:rPr b="1" lang="sv-SE" sz="2400"/>
              <a:t> test is)</a:t>
            </a:r>
            <a:endParaRPr b="1" sz="2400"/>
          </a:p>
          <a:p>
            <a:pPr indent="0" lvl="0" marL="0" rtl="0" algn="l">
              <a:spcBef>
                <a:spcPts val="1000"/>
              </a:spcBef>
              <a:spcAft>
                <a:spcPts val="0"/>
              </a:spcAft>
              <a:buNone/>
            </a:pPr>
            <a:r>
              <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0" name="Google Shape;530;p59"/>
          <p:cNvSpPr txBox="1"/>
          <p:nvPr>
            <p:ph type="title"/>
          </p:nvPr>
        </p:nvSpPr>
        <p:spPr>
          <a:xfrm>
            <a:off x="463040" y="190335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are your testing goals?</a:t>
            </a:r>
            <a:endParaRPr/>
          </a:p>
          <a:p>
            <a:pPr indent="0" lvl="0" marL="0" rtl="0" algn="l">
              <a:spcBef>
                <a:spcPts val="0"/>
              </a:spcBef>
              <a:spcAft>
                <a:spcPts val="0"/>
              </a:spcAft>
              <a:buNone/>
            </a:pPr>
            <a:r>
              <a:rPr lang="sv-SE" sz="2400"/>
              <a:t>(and would they make good fitness functions?)</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60"/>
          <p:cNvPicPr preferRelativeResize="0"/>
          <p:nvPr/>
        </p:nvPicPr>
        <p:blipFill>
          <a:blip r:embed="rId3">
            <a:alphaModFix/>
          </a:blip>
          <a:stretch>
            <a:fillRect/>
          </a:stretch>
        </p:blipFill>
        <p:spPr>
          <a:xfrm>
            <a:off x="5793375" y="1282400"/>
            <a:ext cx="3331600" cy="3331600"/>
          </a:xfrm>
          <a:prstGeom prst="rect">
            <a:avLst/>
          </a:prstGeom>
          <a:noFill/>
          <a:ln>
            <a:noFill/>
          </a:ln>
        </p:spPr>
      </p:pic>
      <p:sp>
        <p:nvSpPr>
          <p:cNvPr id="537" name="Google Shape;537;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8" name="Google Shape;538;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Do I Do With These Inputs?</a:t>
            </a:r>
            <a:endParaRPr/>
          </a:p>
        </p:txBody>
      </p:sp>
      <p:sp>
        <p:nvSpPr>
          <p:cNvPr id="539" name="Google Shape;539;p60"/>
          <p:cNvSpPr txBox="1"/>
          <p:nvPr>
            <p:ph idx="1" type="body"/>
          </p:nvPr>
        </p:nvSpPr>
        <p:spPr>
          <a:xfrm>
            <a:off x="468900" y="1282400"/>
            <a:ext cx="5786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If looking for crashes, just run generated input.</a:t>
            </a:r>
            <a:endParaRPr/>
          </a:p>
          <a:p>
            <a:pPr indent="-393700" lvl="0" marL="457200" rtl="0" algn="l">
              <a:spcBef>
                <a:spcPts val="1000"/>
              </a:spcBef>
              <a:spcAft>
                <a:spcPts val="0"/>
              </a:spcAft>
              <a:buSzPts val="2600"/>
              <a:buChar char="•"/>
            </a:pPr>
            <a:r>
              <a:rPr lang="sv-SE"/>
              <a:t>If you need to judge correctness, add assertions.</a:t>
            </a:r>
            <a:endParaRPr/>
          </a:p>
          <a:p>
            <a:pPr indent="-368300" lvl="1" marL="914400" rtl="0" algn="l">
              <a:spcBef>
                <a:spcPts val="500"/>
              </a:spcBef>
              <a:spcAft>
                <a:spcPts val="0"/>
              </a:spcAft>
              <a:buSzPts val="2200"/>
              <a:buChar char="•"/>
            </a:pPr>
            <a:r>
              <a:rPr lang="sv-SE"/>
              <a:t>General properties:</a:t>
            </a:r>
            <a:endParaRPr/>
          </a:p>
          <a:p>
            <a:pPr indent="-342900" lvl="2" marL="1371600" rtl="0" algn="l">
              <a:spcBef>
                <a:spcPts val="500"/>
              </a:spcBef>
              <a:spcAft>
                <a:spcPts val="0"/>
              </a:spcAft>
              <a:buSzPts val="1800"/>
              <a:buChar char="•"/>
            </a:pPr>
            <a:r>
              <a:rPr b="1" lang="sv-SE"/>
              <a:t>No</a:t>
            </a:r>
            <a:r>
              <a:rPr lang="sv-SE"/>
              <a:t>: </a:t>
            </a:r>
            <a:r>
              <a:rPr lang="sv-SE">
                <a:latin typeface="Consolas"/>
                <a:ea typeface="Consolas"/>
                <a:cs typeface="Consolas"/>
                <a:sym typeface="Consolas"/>
              </a:rPr>
              <a:t>assertEquals(output, 2)</a:t>
            </a:r>
            <a:endParaRPr>
              <a:latin typeface="Consolas"/>
              <a:ea typeface="Consolas"/>
              <a:cs typeface="Consolas"/>
              <a:sym typeface="Consolas"/>
            </a:endParaRPr>
          </a:p>
          <a:p>
            <a:pPr indent="-342900" lvl="2" marL="1371600" rtl="0" algn="l">
              <a:spcBef>
                <a:spcPts val="500"/>
              </a:spcBef>
              <a:spcAft>
                <a:spcPts val="0"/>
              </a:spcAft>
              <a:buSzPts val="1800"/>
              <a:buChar char="•"/>
            </a:pPr>
            <a:r>
              <a:rPr b="1" lang="sv-SE"/>
              <a:t>Yes:</a:t>
            </a:r>
            <a:r>
              <a:rPr lang="sv-SE"/>
              <a:t> </a:t>
            </a:r>
            <a:r>
              <a:rPr lang="sv-SE">
                <a:latin typeface="Consolas"/>
                <a:ea typeface="Consolas"/>
                <a:cs typeface="Consolas"/>
                <a:sym typeface="Consolas"/>
              </a:rPr>
              <a:t>assertTrue(output % 2 == 0)</a:t>
            </a:r>
            <a:endParaRPr>
              <a:latin typeface="Consolas"/>
              <a:ea typeface="Consolas"/>
              <a:cs typeface="Consolas"/>
              <a:sym typeface="Consolas"/>
            </a:endParaRPr>
          </a:p>
        </p:txBody>
      </p:sp>
      <p:pic>
        <p:nvPicPr>
          <p:cNvPr id="540" name="Google Shape;540;p60"/>
          <p:cNvPicPr preferRelativeResize="0"/>
          <p:nvPr/>
        </p:nvPicPr>
        <p:blipFill>
          <a:blip r:embed="rId4">
            <a:alphaModFix/>
          </a:blip>
          <a:stretch>
            <a:fillRect/>
          </a:stretch>
        </p:blipFill>
        <p:spPr>
          <a:xfrm>
            <a:off x="7003337" y="3319075"/>
            <a:ext cx="911676" cy="314500"/>
          </a:xfrm>
          <a:prstGeom prst="rect">
            <a:avLst/>
          </a:prstGeom>
          <a:noFill/>
          <a:ln cap="flat" cmpd="sng" w="19050">
            <a:solidFill>
              <a:srgbClr val="FFFFFF"/>
            </a:solidFill>
            <a:prstDash val="solid"/>
            <a:round/>
            <a:headEnd len="sm" w="sm" type="none"/>
            <a:tailEnd len="sm" w="sm" type="none"/>
          </a:ln>
        </p:spPr>
      </p:pic>
      <p:pic>
        <p:nvPicPr>
          <p:cNvPr id="541" name="Google Shape;541;p60"/>
          <p:cNvPicPr preferRelativeResize="0"/>
          <p:nvPr/>
        </p:nvPicPr>
        <p:blipFill>
          <a:blip r:embed="rId4">
            <a:alphaModFix/>
          </a:blip>
          <a:stretch>
            <a:fillRect/>
          </a:stretch>
        </p:blipFill>
        <p:spPr>
          <a:xfrm>
            <a:off x="6255012" y="4215575"/>
            <a:ext cx="911676" cy="314500"/>
          </a:xfrm>
          <a:prstGeom prst="rect">
            <a:avLst/>
          </a:prstGeom>
          <a:noFill/>
          <a:ln cap="flat" cmpd="sng" w="19050">
            <a:solidFill>
              <a:srgbClr val="FFFFFF"/>
            </a:solidFill>
            <a:prstDash val="solid"/>
            <a:round/>
            <a:headEnd len="sm" w="sm" type="none"/>
            <a:tailEnd len="sm" w="sm" type="none"/>
          </a:ln>
        </p:spPr>
      </p:pic>
      <p:pic>
        <p:nvPicPr>
          <p:cNvPr id="542" name="Google Shape;542;p60"/>
          <p:cNvPicPr preferRelativeResize="0"/>
          <p:nvPr/>
        </p:nvPicPr>
        <p:blipFill>
          <a:blip r:embed="rId4">
            <a:alphaModFix/>
          </a:blip>
          <a:stretch>
            <a:fillRect/>
          </a:stretch>
        </p:blipFill>
        <p:spPr>
          <a:xfrm>
            <a:off x="6729837" y="3412650"/>
            <a:ext cx="911676" cy="314500"/>
          </a:xfrm>
          <a:prstGeom prst="rect">
            <a:avLst/>
          </a:prstGeom>
          <a:noFill/>
          <a:ln cap="flat" cmpd="sng" w="19050">
            <a:solidFill>
              <a:srgbClr val="FFFFFF"/>
            </a:solidFill>
            <a:prstDash val="solid"/>
            <a:round/>
            <a:headEnd len="sm" w="sm" type="none"/>
            <a:tailEnd len="sm" w="sm" type="none"/>
          </a:ln>
        </p:spPr>
      </p:pic>
      <p:pic>
        <p:nvPicPr>
          <p:cNvPr id="543" name="Google Shape;543;p60"/>
          <p:cNvPicPr preferRelativeResize="0"/>
          <p:nvPr/>
        </p:nvPicPr>
        <p:blipFill>
          <a:blip r:embed="rId4">
            <a:alphaModFix/>
          </a:blip>
          <a:stretch>
            <a:fillRect/>
          </a:stretch>
        </p:blipFill>
        <p:spPr>
          <a:xfrm>
            <a:off x="6553200" y="3189000"/>
            <a:ext cx="911676" cy="314500"/>
          </a:xfrm>
          <a:prstGeom prst="rect">
            <a:avLst/>
          </a:prstGeom>
          <a:noFill/>
          <a:ln cap="flat" cmpd="sng" w="19050">
            <a:solidFill>
              <a:srgbClr val="FFFFFF"/>
            </a:solidFill>
            <a:prstDash val="solid"/>
            <a:round/>
            <a:headEnd len="sm" w="sm" type="none"/>
            <a:tailEnd len="sm" w="sm" type="none"/>
          </a:ln>
        </p:spPr>
      </p:pic>
      <p:pic>
        <p:nvPicPr>
          <p:cNvPr id="544" name="Google Shape;544;p60"/>
          <p:cNvPicPr preferRelativeResize="0"/>
          <p:nvPr/>
        </p:nvPicPr>
        <p:blipFill>
          <a:blip r:embed="rId4">
            <a:alphaModFix/>
          </a:blip>
          <a:stretch>
            <a:fillRect/>
          </a:stretch>
        </p:blipFill>
        <p:spPr>
          <a:xfrm>
            <a:off x="6812850" y="3004575"/>
            <a:ext cx="911676" cy="314500"/>
          </a:xfrm>
          <a:prstGeom prst="rect">
            <a:avLst/>
          </a:prstGeom>
          <a:noFill/>
          <a:ln cap="flat" cmpd="sng" w="19050">
            <a:solidFill>
              <a:srgbClr val="FFFFFF"/>
            </a:solidFill>
            <a:prstDash val="solid"/>
            <a:round/>
            <a:headEnd len="sm" w="sm" type="none"/>
            <a:tailEnd len="sm" w="sm" type="none"/>
          </a:ln>
        </p:spPr>
      </p:pic>
      <p:pic>
        <p:nvPicPr>
          <p:cNvPr id="545" name="Google Shape;545;p60"/>
          <p:cNvPicPr preferRelativeResize="0"/>
          <p:nvPr/>
        </p:nvPicPr>
        <p:blipFill>
          <a:blip r:embed="rId4">
            <a:alphaModFix/>
          </a:blip>
          <a:stretch>
            <a:fillRect/>
          </a:stretch>
        </p:blipFill>
        <p:spPr>
          <a:xfrm>
            <a:off x="6610312" y="3767325"/>
            <a:ext cx="911676" cy="314500"/>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52" name="Google Shape;552;p6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Generating Covering Arrays for Combinatorial Interaction Testing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6" name="Google Shape;166;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Today’s Goals</a:t>
            </a:r>
            <a:endParaRPr/>
          </a:p>
        </p:txBody>
      </p:sp>
      <p:sp>
        <p:nvSpPr>
          <p:cNvPr id="167" name="Google Shape;167;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Introduce Search-Based Test Generation </a:t>
            </a:r>
            <a:endParaRPr/>
          </a:p>
          <a:p>
            <a:pPr indent="-368300" lvl="1" marL="914400" rtl="0" algn="l">
              <a:spcBef>
                <a:spcPts val="500"/>
              </a:spcBef>
              <a:spcAft>
                <a:spcPts val="0"/>
              </a:spcAft>
              <a:buSzPts val="2200"/>
              <a:buChar char="•"/>
            </a:pPr>
            <a:r>
              <a:rPr lang="sv-SE"/>
              <a:t>(AKA: Fuzzing)</a:t>
            </a:r>
            <a:endParaRPr/>
          </a:p>
          <a:p>
            <a:pPr indent="-368300" lvl="1" marL="914400" rtl="0" algn="l">
              <a:spcBef>
                <a:spcPts val="500"/>
              </a:spcBef>
              <a:spcAft>
                <a:spcPts val="0"/>
              </a:spcAft>
              <a:buSzPts val="2200"/>
              <a:buChar char="•"/>
            </a:pPr>
            <a:r>
              <a:rPr lang="sv-SE"/>
              <a:t>Test Creation as a Search Problem</a:t>
            </a:r>
            <a:endParaRPr/>
          </a:p>
          <a:p>
            <a:pPr indent="-368300" lvl="1" marL="914400" rtl="0" algn="l">
              <a:spcBef>
                <a:spcPts val="500"/>
              </a:spcBef>
              <a:spcAft>
                <a:spcPts val="0"/>
              </a:spcAft>
              <a:buSzPts val="2200"/>
              <a:buChar char="•"/>
            </a:pPr>
            <a:r>
              <a:rPr lang="sv-SE"/>
              <a:t>Metaheuristic Search</a:t>
            </a:r>
            <a:endParaRPr/>
          </a:p>
          <a:p>
            <a:pPr indent="-368300" lvl="1" marL="914400" rtl="0" algn="l">
              <a:spcBef>
                <a:spcPts val="500"/>
              </a:spcBef>
              <a:spcAft>
                <a:spcPts val="0"/>
              </a:spcAft>
              <a:buSzPts val="2200"/>
              <a:buChar char="•"/>
            </a:pPr>
            <a:r>
              <a:rPr lang="sv-SE"/>
              <a:t>Fitness Functions</a:t>
            </a:r>
            <a:endParaRPr/>
          </a:p>
          <a:p>
            <a:pPr indent="-393700" lvl="0" marL="457200" rtl="0" algn="l">
              <a:spcBef>
                <a:spcPts val="1000"/>
              </a:spcBef>
              <a:spcAft>
                <a:spcPts val="0"/>
              </a:spcAft>
              <a:buSzPts val="2600"/>
              <a:buChar char="•"/>
            </a:pPr>
            <a:r>
              <a:rPr lang="sv-SE"/>
              <a:t>Example - Generating Covering Arrays for Combinatorial Interaction Testing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59" name="Google Shape;559;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CIT</a:t>
            </a:r>
            <a:endParaRPr/>
          </a:p>
        </p:txBody>
      </p:sp>
      <p:sp>
        <p:nvSpPr>
          <p:cNvPr id="560" name="Google Shape;560;p62"/>
          <p:cNvSpPr txBox="1"/>
          <p:nvPr>
            <p:ph idx="1" type="body"/>
          </p:nvPr>
        </p:nvSpPr>
        <p:spPr>
          <a:xfrm>
            <a:off x="362725" y="1788725"/>
            <a:ext cx="5046300" cy="3039000"/>
          </a:xfrm>
          <a:prstGeom prst="rect">
            <a:avLst/>
          </a:prstGeom>
        </p:spPr>
        <p:txBody>
          <a:bodyPr anchorCtr="0" anchor="t" bIns="45700" lIns="91425" spcFirstLastPara="1" rIns="91425" wrap="square" tIns="45700">
            <a:noAutofit/>
          </a:bodyPr>
          <a:lstStyle/>
          <a:p>
            <a:pPr indent="-336550" lvl="0" marL="457200" rtl="0" algn="l">
              <a:spcBef>
                <a:spcPts val="1000"/>
              </a:spcBef>
              <a:spcAft>
                <a:spcPts val="0"/>
              </a:spcAft>
              <a:buSzPts val="1700"/>
              <a:buChar char="•"/>
            </a:pPr>
            <a:r>
              <a:rPr lang="sv-SE" sz="1700"/>
              <a:t>Instead of testing all combinations, test all 2-way interactions.</a:t>
            </a:r>
            <a:endParaRPr sz="1700"/>
          </a:p>
          <a:p>
            <a:pPr indent="-336550" lvl="0" marL="457200" rtl="0" algn="l">
              <a:spcBef>
                <a:spcPts val="1000"/>
              </a:spcBef>
              <a:spcAft>
                <a:spcPts val="0"/>
              </a:spcAft>
              <a:buSzPts val="1700"/>
              <a:buChar char="•"/>
            </a:pPr>
            <a:r>
              <a:rPr b="1" lang="sv-SE" sz="1700"/>
              <a:t>Covering Array:</a:t>
            </a:r>
            <a:r>
              <a:rPr lang="sv-SE" sz="1700"/>
              <a:t> A set of test specifications that covers all pairs of values.</a:t>
            </a:r>
            <a:endParaRPr sz="1700"/>
          </a:p>
          <a:p>
            <a:pPr indent="-336550" lvl="1" marL="914400" rtl="0" algn="l">
              <a:spcBef>
                <a:spcPts val="500"/>
              </a:spcBef>
              <a:spcAft>
                <a:spcPts val="0"/>
              </a:spcAft>
              <a:buSzPts val="1700"/>
              <a:buChar char="•"/>
            </a:pPr>
            <a:r>
              <a:rPr lang="sv-SE" sz="1700"/>
              <a:t>From 144 specifications to 9</a:t>
            </a:r>
            <a:endParaRPr sz="1700"/>
          </a:p>
          <a:p>
            <a:pPr indent="-336550" lvl="0" marL="457200" rtl="0" algn="l">
              <a:spcBef>
                <a:spcPts val="1000"/>
              </a:spcBef>
              <a:spcAft>
                <a:spcPts val="0"/>
              </a:spcAft>
              <a:buSzPts val="1700"/>
              <a:buChar char="•"/>
            </a:pPr>
            <a:r>
              <a:rPr lang="sv-SE" sz="1700"/>
              <a:t>Generating </a:t>
            </a:r>
            <a:r>
              <a:rPr b="1" lang="sv-SE" sz="1700"/>
              <a:t>smallest</a:t>
            </a:r>
            <a:r>
              <a:rPr lang="sv-SE" sz="1700"/>
              <a:t> covering array NP-hard.</a:t>
            </a:r>
            <a:endParaRPr sz="1700"/>
          </a:p>
          <a:p>
            <a:pPr indent="-336550" lvl="0" marL="457200" rtl="0" algn="l">
              <a:spcBef>
                <a:spcPts val="1000"/>
              </a:spcBef>
              <a:spcAft>
                <a:spcPts val="0"/>
              </a:spcAft>
              <a:buSzPts val="1700"/>
              <a:buChar char="•"/>
            </a:pPr>
            <a:r>
              <a:rPr lang="sv-SE" sz="1700"/>
              <a:t>Metaheuristic search can easily generate near-smallest covering array.</a:t>
            </a:r>
            <a:endParaRPr sz="1700"/>
          </a:p>
        </p:txBody>
      </p:sp>
      <p:graphicFrame>
        <p:nvGraphicFramePr>
          <p:cNvPr id="561" name="Google Shape;561;p62"/>
          <p:cNvGraphicFramePr/>
          <p:nvPr/>
        </p:nvGraphicFramePr>
        <p:xfrm>
          <a:off x="3519575" y="794175"/>
          <a:ext cx="3000000" cy="3000000"/>
        </p:xfrm>
        <a:graphic>
          <a:graphicData uri="http://schemas.openxmlformats.org/drawingml/2006/table">
            <a:tbl>
              <a:tblPr>
                <a:noFill/>
                <a:tableStyleId>{EDC16B5B-D0C1-4B4C-8C2C-3A0BEAD569EA}</a:tableStyleId>
              </a:tblPr>
              <a:tblGrid>
                <a:gridCol w="975025"/>
                <a:gridCol w="942250"/>
                <a:gridCol w="717000"/>
                <a:gridCol w="907525"/>
                <a:gridCol w="1041350"/>
                <a:gridCol w="1041275"/>
              </a:tblGrid>
              <a:tr h="190550">
                <a:tc>
                  <a:txBody>
                    <a:bodyPr/>
                    <a:lstStyle/>
                    <a:p>
                      <a:pPr indent="0" lvl="0" marL="0" rtl="0" algn="l">
                        <a:spcBef>
                          <a:spcPts val="0"/>
                        </a:spcBef>
                        <a:spcAft>
                          <a:spcPts val="0"/>
                        </a:spcAft>
                        <a:buNone/>
                      </a:pPr>
                      <a:r>
                        <a:rPr b="1" lang="sv-SE" sz="600"/>
                        <a:t>Allow Content to Load</a:t>
                      </a:r>
                      <a:endParaRPr b="1" sz="600"/>
                    </a:p>
                  </a:txBody>
                  <a:tcPr marT="63500" marB="63500" marR="63500" marL="63500"/>
                </a:tc>
                <a:tc>
                  <a:txBody>
                    <a:bodyPr/>
                    <a:lstStyle/>
                    <a:p>
                      <a:pPr indent="0" lvl="0" marL="0" rtl="0" algn="l">
                        <a:spcBef>
                          <a:spcPts val="0"/>
                        </a:spcBef>
                        <a:spcAft>
                          <a:spcPts val="0"/>
                        </a:spcAft>
                        <a:buNone/>
                      </a:pPr>
                      <a:r>
                        <a:rPr b="1" lang="sv-SE" sz="600"/>
                        <a:t>Notify About Pop-Ups</a:t>
                      </a:r>
                      <a:endParaRPr b="1" sz="600"/>
                    </a:p>
                  </a:txBody>
                  <a:tcPr marT="63500" marB="63500" marR="63500" marL="63500"/>
                </a:tc>
                <a:tc>
                  <a:txBody>
                    <a:bodyPr/>
                    <a:lstStyle/>
                    <a:p>
                      <a:pPr indent="0" lvl="0" marL="0" rtl="0" algn="l">
                        <a:spcBef>
                          <a:spcPts val="0"/>
                        </a:spcBef>
                        <a:spcAft>
                          <a:spcPts val="0"/>
                        </a:spcAft>
                        <a:buNone/>
                      </a:pPr>
                      <a:r>
                        <a:rPr b="1" lang="sv-SE" sz="600"/>
                        <a:t>Allow Cookies</a:t>
                      </a:r>
                      <a:endParaRPr b="1" sz="600"/>
                    </a:p>
                  </a:txBody>
                  <a:tcPr marT="63500" marB="63500" marR="63500" marL="63500"/>
                </a:tc>
                <a:tc>
                  <a:txBody>
                    <a:bodyPr/>
                    <a:lstStyle/>
                    <a:p>
                      <a:pPr indent="0" lvl="0" marL="0" rtl="0" algn="l">
                        <a:spcBef>
                          <a:spcPts val="0"/>
                        </a:spcBef>
                        <a:spcAft>
                          <a:spcPts val="0"/>
                        </a:spcAft>
                        <a:buNone/>
                      </a:pPr>
                      <a:r>
                        <a:rPr b="1" lang="sv-SE" sz="600"/>
                        <a:t>Warn About Add-Ons</a:t>
                      </a:r>
                      <a:endParaRPr b="1" sz="600"/>
                    </a:p>
                  </a:txBody>
                  <a:tcPr marT="63500" marB="63500" marR="63500" marL="63500"/>
                </a:tc>
                <a:tc>
                  <a:txBody>
                    <a:bodyPr/>
                    <a:lstStyle/>
                    <a:p>
                      <a:pPr indent="0" lvl="0" marL="0" rtl="0" algn="l">
                        <a:spcBef>
                          <a:spcPts val="0"/>
                        </a:spcBef>
                        <a:spcAft>
                          <a:spcPts val="0"/>
                        </a:spcAft>
                        <a:buNone/>
                      </a:pPr>
                      <a:r>
                        <a:rPr b="1" lang="sv-SE" sz="600"/>
                        <a:t>Warn About Attack Sites</a:t>
                      </a:r>
                      <a:endParaRPr b="1" sz="600"/>
                    </a:p>
                  </a:txBody>
                  <a:tcPr marT="63500" marB="63500" marR="63500" marL="63500"/>
                </a:tc>
                <a:tc>
                  <a:txBody>
                    <a:bodyPr/>
                    <a:lstStyle/>
                    <a:p>
                      <a:pPr indent="0" lvl="0" marL="0" rtl="0" algn="l">
                        <a:spcBef>
                          <a:spcPts val="0"/>
                        </a:spcBef>
                        <a:spcAft>
                          <a:spcPts val="0"/>
                        </a:spcAft>
                        <a:buNone/>
                      </a:pPr>
                      <a:r>
                        <a:rPr b="1" lang="sv-SE" sz="600"/>
                        <a:t>Warn About Forgeries</a:t>
                      </a:r>
                      <a:endParaRPr b="1" sz="600"/>
                    </a:p>
                  </a:txBody>
                  <a:tcPr marT="63500" marB="63500" marR="63500" marL="63500"/>
                </a:tc>
              </a:tr>
              <a:tr h="190550">
                <a:tc>
                  <a:txBody>
                    <a:bodyPr/>
                    <a:lstStyle/>
                    <a:p>
                      <a:pPr indent="0" lvl="0" marL="0" rtl="0" algn="l">
                        <a:spcBef>
                          <a:spcPts val="0"/>
                        </a:spcBef>
                        <a:spcAft>
                          <a:spcPts val="0"/>
                        </a:spcAft>
                        <a:buNone/>
                      </a:pPr>
                      <a:r>
                        <a:rPr lang="sv-SE" sz="600"/>
                        <a:t>Allow</a:t>
                      </a:r>
                      <a:endParaRPr sz="600"/>
                    </a:p>
                  </a:txBody>
                  <a:tcPr marT="63500" marB="63500" marR="63500" marL="63500"/>
                </a:tc>
                <a:tc>
                  <a:txBody>
                    <a:bodyPr/>
                    <a:lstStyle/>
                    <a:p>
                      <a:pPr indent="0" lvl="0" marL="0" rtl="0" algn="l">
                        <a:spcBef>
                          <a:spcPts val="0"/>
                        </a:spcBef>
                        <a:spcAft>
                          <a:spcPts val="0"/>
                        </a:spcAft>
                        <a:buNone/>
                      </a:pPr>
                      <a:r>
                        <a:rPr lang="sv-SE" sz="600"/>
                        <a:t>Yes </a:t>
                      </a:r>
                      <a:endParaRPr sz="600"/>
                    </a:p>
                  </a:txBody>
                  <a:tcPr marT="63500" marB="63500" marR="63500" marL="63500"/>
                </a:tc>
                <a:tc>
                  <a:txBody>
                    <a:bodyPr/>
                    <a:lstStyle/>
                    <a:p>
                      <a:pPr indent="0" lvl="0" marL="0" rtl="0" algn="l">
                        <a:spcBef>
                          <a:spcPts val="0"/>
                        </a:spcBef>
                        <a:spcAft>
                          <a:spcPts val="0"/>
                        </a:spcAft>
                        <a:buNone/>
                      </a:pPr>
                      <a:r>
                        <a:rPr lang="sv-SE" sz="600"/>
                        <a:t>Allow</a:t>
                      </a:r>
                      <a:endParaRPr sz="600"/>
                    </a:p>
                  </a:txBody>
                  <a:tcPr marT="63500" marB="63500" marR="63500" marL="63500"/>
                </a:tc>
                <a:tc>
                  <a:txBody>
                    <a:bodyPr/>
                    <a:lstStyle/>
                    <a:p>
                      <a:pPr indent="0" lvl="0" marL="0" rtl="0" algn="l">
                        <a:spcBef>
                          <a:spcPts val="0"/>
                        </a:spcBef>
                        <a:spcAft>
                          <a:spcPts val="0"/>
                        </a:spcAft>
                        <a:buNone/>
                      </a:pPr>
                      <a:r>
                        <a:rPr lang="sv-SE" sz="600"/>
                        <a:t>Yes </a:t>
                      </a:r>
                      <a:endParaRPr sz="600"/>
                    </a:p>
                  </a:txBody>
                  <a:tcPr marT="63500" marB="63500" marR="63500" marL="63500"/>
                </a:tc>
                <a:tc>
                  <a:txBody>
                    <a:bodyPr/>
                    <a:lstStyle/>
                    <a:p>
                      <a:pPr indent="0" lvl="0" marL="0" rtl="0" algn="l">
                        <a:spcBef>
                          <a:spcPts val="0"/>
                        </a:spcBef>
                        <a:spcAft>
                          <a:spcPts val="0"/>
                        </a:spcAft>
                        <a:buNone/>
                      </a:pPr>
                      <a:r>
                        <a:rPr lang="sv-SE" sz="600"/>
                        <a:t>Yes </a:t>
                      </a:r>
                      <a:endParaRPr sz="600"/>
                    </a:p>
                  </a:txBody>
                  <a:tcPr marT="63500" marB="63500" marR="63500" marL="63500"/>
                </a:tc>
                <a:tc>
                  <a:txBody>
                    <a:bodyPr/>
                    <a:lstStyle/>
                    <a:p>
                      <a:pPr indent="0" lvl="0" marL="0" rtl="0" algn="l">
                        <a:spcBef>
                          <a:spcPts val="0"/>
                        </a:spcBef>
                        <a:spcAft>
                          <a:spcPts val="0"/>
                        </a:spcAft>
                        <a:buNone/>
                      </a:pPr>
                      <a:r>
                        <a:rPr lang="sv-SE" sz="600"/>
                        <a:t>Yes </a:t>
                      </a:r>
                      <a:endParaRPr sz="600"/>
                    </a:p>
                  </a:txBody>
                  <a:tcPr marT="63500" marB="63500" marR="63500" marL="63500"/>
                </a:tc>
              </a:tr>
              <a:tr h="190550">
                <a:tc>
                  <a:txBody>
                    <a:bodyPr/>
                    <a:lstStyle/>
                    <a:p>
                      <a:pPr indent="0" lvl="0" marL="0" rtl="0" algn="l">
                        <a:spcBef>
                          <a:spcPts val="0"/>
                        </a:spcBef>
                        <a:spcAft>
                          <a:spcPts val="0"/>
                        </a:spcAft>
                        <a:buNone/>
                      </a:pPr>
                      <a:r>
                        <a:rPr lang="sv-SE" sz="600"/>
                        <a:t>Restrict</a:t>
                      </a:r>
                      <a:endParaRPr sz="600"/>
                    </a:p>
                  </a:txBody>
                  <a:tcPr marT="63500" marB="63500" marR="63500" marL="63500"/>
                </a:tc>
                <a:tc>
                  <a:txBody>
                    <a:bodyPr/>
                    <a:lstStyle/>
                    <a:p>
                      <a:pPr indent="0" lvl="0" marL="0" rtl="0" algn="l">
                        <a:spcBef>
                          <a:spcPts val="0"/>
                        </a:spcBef>
                        <a:spcAft>
                          <a:spcPts val="0"/>
                        </a:spcAft>
                        <a:buNone/>
                      </a:pPr>
                      <a:r>
                        <a:rPr lang="sv-SE" sz="600"/>
                        <a:t>No</a:t>
                      </a:r>
                      <a:endParaRPr sz="600"/>
                    </a:p>
                  </a:txBody>
                  <a:tcPr marT="63500" marB="63500" marR="63500" marL="63500"/>
                </a:tc>
                <a:tc>
                  <a:txBody>
                    <a:bodyPr/>
                    <a:lstStyle/>
                    <a:p>
                      <a:pPr indent="0" lvl="0" marL="0" rtl="0" algn="l">
                        <a:spcBef>
                          <a:spcPts val="0"/>
                        </a:spcBef>
                        <a:spcAft>
                          <a:spcPts val="0"/>
                        </a:spcAft>
                        <a:buNone/>
                      </a:pPr>
                      <a:r>
                        <a:rPr lang="sv-SE" sz="600"/>
                        <a:t>Restrict</a:t>
                      </a:r>
                      <a:endParaRPr sz="600"/>
                    </a:p>
                  </a:txBody>
                  <a:tcPr marT="63500" marB="63500" marR="63500" marL="63500"/>
                </a:tc>
                <a:tc>
                  <a:txBody>
                    <a:bodyPr/>
                    <a:lstStyle/>
                    <a:p>
                      <a:pPr indent="0" lvl="0" marL="0" rtl="0" algn="l">
                        <a:spcBef>
                          <a:spcPts val="0"/>
                        </a:spcBef>
                        <a:spcAft>
                          <a:spcPts val="0"/>
                        </a:spcAft>
                        <a:buNone/>
                      </a:pPr>
                      <a:r>
                        <a:rPr lang="sv-SE" sz="600"/>
                        <a:t>No</a:t>
                      </a:r>
                      <a:endParaRPr sz="600"/>
                    </a:p>
                  </a:txBody>
                  <a:tcPr marT="63500" marB="63500" marR="63500" marL="63500"/>
                </a:tc>
                <a:tc>
                  <a:txBody>
                    <a:bodyPr/>
                    <a:lstStyle/>
                    <a:p>
                      <a:pPr indent="0" lvl="0" marL="0" rtl="0" algn="l">
                        <a:spcBef>
                          <a:spcPts val="0"/>
                        </a:spcBef>
                        <a:spcAft>
                          <a:spcPts val="0"/>
                        </a:spcAft>
                        <a:buNone/>
                      </a:pPr>
                      <a:r>
                        <a:rPr lang="sv-SE" sz="600"/>
                        <a:t>No</a:t>
                      </a:r>
                      <a:endParaRPr sz="600"/>
                    </a:p>
                  </a:txBody>
                  <a:tcPr marT="63500" marB="63500" marR="63500" marL="63500"/>
                </a:tc>
                <a:tc>
                  <a:txBody>
                    <a:bodyPr/>
                    <a:lstStyle/>
                    <a:p>
                      <a:pPr indent="0" lvl="0" marL="0" rtl="0" algn="l">
                        <a:spcBef>
                          <a:spcPts val="0"/>
                        </a:spcBef>
                        <a:spcAft>
                          <a:spcPts val="0"/>
                        </a:spcAft>
                        <a:buNone/>
                      </a:pPr>
                      <a:r>
                        <a:rPr lang="sv-SE" sz="600"/>
                        <a:t>No</a:t>
                      </a:r>
                      <a:endParaRPr sz="600"/>
                    </a:p>
                  </a:txBody>
                  <a:tcPr marT="63500" marB="63500" marR="63500" marL="63500"/>
                </a:tc>
              </a:tr>
              <a:tr h="190550">
                <a:tc>
                  <a:txBody>
                    <a:bodyPr/>
                    <a:lstStyle/>
                    <a:p>
                      <a:pPr indent="0" lvl="0" marL="0" rtl="0" algn="l">
                        <a:spcBef>
                          <a:spcPts val="0"/>
                        </a:spcBef>
                        <a:spcAft>
                          <a:spcPts val="0"/>
                        </a:spcAft>
                        <a:buNone/>
                      </a:pPr>
                      <a:r>
                        <a:rPr lang="sv-SE" sz="600"/>
                        <a:t>Block</a:t>
                      </a:r>
                      <a:endParaRPr sz="600"/>
                    </a:p>
                  </a:txBody>
                  <a:tcPr marT="63500" marB="63500" marR="63500" marL="63500"/>
                </a:tc>
                <a:tc>
                  <a:txBody>
                    <a:bodyPr/>
                    <a:lstStyle/>
                    <a:p>
                      <a:pPr indent="0" lvl="0" marL="0" rtl="0" algn="l">
                        <a:spcBef>
                          <a:spcPts val="0"/>
                        </a:spcBef>
                        <a:spcAft>
                          <a:spcPts val="0"/>
                        </a:spcAft>
                        <a:buNone/>
                      </a:pPr>
                      <a:r>
                        <a:t/>
                      </a:r>
                      <a:endParaRPr sz="600"/>
                    </a:p>
                  </a:txBody>
                  <a:tcPr marT="63500" marB="63500" marR="63500" marL="63500"/>
                </a:tc>
                <a:tc>
                  <a:txBody>
                    <a:bodyPr/>
                    <a:lstStyle/>
                    <a:p>
                      <a:pPr indent="0" lvl="0" marL="0" rtl="0" algn="l">
                        <a:spcBef>
                          <a:spcPts val="0"/>
                        </a:spcBef>
                        <a:spcAft>
                          <a:spcPts val="0"/>
                        </a:spcAft>
                        <a:buNone/>
                      </a:pPr>
                      <a:r>
                        <a:rPr lang="sv-SE" sz="600"/>
                        <a:t>Block</a:t>
                      </a:r>
                      <a:endParaRPr sz="600"/>
                    </a:p>
                  </a:txBody>
                  <a:tcPr marT="63500" marB="63500" marR="63500" marL="63500"/>
                </a:tc>
                <a:tc>
                  <a:txBody>
                    <a:bodyPr/>
                    <a:lstStyle/>
                    <a:p>
                      <a:pPr indent="0" lvl="0" marL="0" rtl="0" algn="l">
                        <a:spcBef>
                          <a:spcPts val="0"/>
                        </a:spcBef>
                        <a:spcAft>
                          <a:spcPts val="0"/>
                        </a:spcAft>
                        <a:buNone/>
                      </a:pPr>
                      <a:r>
                        <a:t/>
                      </a:r>
                      <a:endParaRPr sz="600"/>
                    </a:p>
                  </a:txBody>
                  <a:tcPr marT="63500" marB="63500" marR="63500" marL="63500"/>
                </a:tc>
                <a:tc>
                  <a:txBody>
                    <a:bodyPr/>
                    <a:lstStyle/>
                    <a:p>
                      <a:pPr indent="0" lvl="0" marL="0" rtl="0" algn="l">
                        <a:spcBef>
                          <a:spcPts val="0"/>
                        </a:spcBef>
                        <a:spcAft>
                          <a:spcPts val="0"/>
                        </a:spcAft>
                        <a:buNone/>
                      </a:pPr>
                      <a:r>
                        <a:t/>
                      </a:r>
                      <a:endParaRPr sz="600"/>
                    </a:p>
                  </a:txBody>
                  <a:tcPr marT="63500" marB="63500" marR="63500" marL="63500"/>
                </a:tc>
                <a:tc>
                  <a:txBody>
                    <a:bodyPr/>
                    <a:lstStyle/>
                    <a:p>
                      <a:pPr indent="0" lvl="0" marL="0" rtl="0" algn="l">
                        <a:spcBef>
                          <a:spcPts val="0"/>
                        </a:spcBef>
                        <a:spcAft>
                          <a:spcPts val="0"/>
                        </a:spcAft>
                        <a:buNone/>
                      </a:pPr>
                      <a:r>
                        <a:t/>
                      </a:r>
                      <a:endParaRPr sz="600"/>
                    </a:p>
                  </a:txBody>
                  <a:tcPr marT="63500" marB="63500" marR="63500" marL="63500"/>
                </a:tc>
              </a:tr>
            </a:tbl>
          </a:graphicData>
        </a:graphic>
      </p:graphicFrame>
      <p:graphicFrame>
        <p:nvGraphicFramePr>
          <p:cNvPr id="562" name="Google Shape;562;p62"/>
          <p:cNvGraphicFramePr/>
          <p:nvPr/>
        </p:nvGraphicFramePr>
        <p:xfrm>
          <a:off x="5522200" y="1896525"/>
          <a:ext cx="3000000" cy="3000000"/>
        </p:xfrm>
        <a:graphic>
          <a:graphicData uri="http://schemas.openxmlformats.org/drawingml/2006/table">
            <a:tbl>
              <a:tblPr>
                <a:noFill/>
                <a:tableStyleId>{1D5F7F9D-2484-4E58-8585-472DEDA46F8E}</a:tableStyleId>
              </a:tblPr>
              <a:tblGrid>
                <a:gridCol w="700225"/>
                <a:gridCol w="735825"/>
              </a:tblGrid>
              <a:tr h="81825">
                <a:tc>
                  <a:txBody>
                    <a:bodyPr/>
                    <a:lstStyle/>
                    <a:p>
                      <a:pPr indent="0" lvl="0" marL="0" rtl="0" algn="l">
                        <a:spcBef>
                          <a:spcPts val="0"/>
                        </a:spcBef>
                        <a:spcAft>
                          <a:spcPts val="0"/>
                        </a:spcAft>
                        <a:buNone/>
                      </a:pPr>
                      <a:r>
                        <a:rPr b="1" lang="sv-SE" sz="600"/>
                        <a:t>Allow Content</a:t>
                      </a:r>
                      <a:endParaRPr b="1" sz="600"/>
                    </a:p>
                  </a:txBody>
                  <a:tcPr marT="91425" marB="91425" marR="91425" marL="91425"/>
                </a:tc>
                <a:tc>
                  <a:txBody>
                    <a:bodyPr/>
                    <a:lstStyle/>
                    <a:p>
                      <a:pPr indent="0" lvl="0" marL="0" rtl="0" algn="l">
                        <a:spcBef>
                          <a:spcPts val="0"/>
                        </a:spcBef>
                        <a:spcAft>
                          <a:spcPts val="0"/>
                        </a:spcAft>
                        <a:buNone/>
                      </a:pPr>
                      <a:r>
                        <a:rPr b="1" lang="sv-SE" sz="600"/>
                        <a:t>Allow Cookies</a:t>
                      </a:r>
                      <a:endParaRPr b="1" sz="600"/>
                    </a:p>
                  </a:txBody>
                  <a:tcPr marT="91425" marB="91425" marR="91425" marL="91425"/>
                </a:tc>
              </a:tr>
              <a:tr h="316175">
                <a:tc>
                  <a:txBody>
                    <a:bodyPr/>
                    <a:lstStyle/>
                    <a:p>
                      <a:pPr indent="0" lvl="0" marL="0" rtl="0" algn="l">
                        <a:spcBef>
                          <a:spcPts val="0"/>
                        </a:spcBef>
                        <a:spcAft>
                          <a:spcPts val="0"/>
                        </a:spcAft>
                        <a:buNone/>
                      </a:pPr>
                      <a:r>
                        <a:rPr lang="sv-SE" sz="600"/>
                        <a:t>Allow</a:t>
                      </a:r>
                      <a:endParaRPr sz="600"/>
                    </a:p>
                  </a:txBody>
                  <a:tcPr marT="91425" marB="91425" marR="91425" marL="91425"/>
                </a:tc>
                <a:tc>
                  <a:txBody>
                    <a:bodyPr/>
                    <a:lstStyle/>
                    <a:p>
                      <a:pPr indent="0" lvl="0" marL="0" rtl="0" algn="l">
                        <a:spcBef>
                          <a:spcPts val="0"/>
                        </a:spcBef>
                        <a:spcAft>
                          <a:spcPts val="0"/>
                        </a:spcAft>
                        <a:buNone/>
                      </a:pPr>
                      <a:r>
                        <a:rPr lang="sv-SE" sz="600"/>
                        <a:t>Allow</a:t>
                      </a:r>
                      <a:endParaRPr sz="600"/>
                    </a:p>
                  </a:txBody>
                  <a:tcPr marT="91425" marB="91425" marR="91425" marL="91425"/>
                </a:tc>
              </a:tr>
              <a:tr h="304075">
                <a:tc>
                  <a:txBody>
                    <a:bodyPr/>
                    <a:lstStyle/>
                    <a:p>
                      <a:pPr indent="0" lvl="0" marL="0" rtl="0" algn="l">
                        <a:spcBef>
                          <a:spcPts val="0"/>
                        </a:spcBef>
                        <a:spcAft>
                          <a:spcPts val="0"/>
                        </a:spcAft>
                        <a:buNone/>
                      </a:pPr>
                      <a:r>
                        <a:rPr lang="sv-SE" sz="600"/>
                        <a:t>Allow</a:t>
                      </a:r>
                      <a:endParaRPr sz="600"/>
                    </a:p>
                  </a:txBody>
                  <a:tcPr marT="91425" marB="91425" marR="91425" marL="91425"/>
                </a:tc>
                <a:tc>
                  <a:txBody>
                    <a:bodyPr/>
                    <a:lstStyle/>
                    <a:p>
                      <a:pPr indent="0" lvl="0" marL="0" rtl="0" algn="l">
                        <a:spcBef>
                          <a:spcPts val="0"/>
                        </a:spcBef>
                        <a:spcAft>
                          <a:spcPts val="0"/>
                        </a:spcAft>
                        <a:buNone/>
                      </a:pPr>
                      <a:r>
                        <a:rPr lang="sv-SE" sz="600"/>
                        <a:t>Restrict</a:t>
                      </a:r>
                      <a:endParaRPr sz="600"/>
                    </a:p>
                  </a:txBody>
                  <a:tcPr marT="91425" marB="91425" marR="91425" marL="91425"/>
                </a:tc>
              </a:tr>
              <a:tr h="316175">
                <a:tc>
                  <a:txBody>
                    <a:bodyPr/>
                    <a:lstStyle/>
                    <a:p>
                      <a:pPr indent="0" lvl="0" marL="0" rtl="0" algn="l">
                        <a:spcBef>
                          <a:spcPts val="0"/>
                        </a:spcBef>
                        <a:spcAft>
                          <a:spcPts val="0"/>
                        </a:spcAft>
                        <a:buNone/>
                      </a:pPr>
                      <a:r>
                        <a:rPr lang="sv-SE" sz="600"/>
                        <a:t>Allow</a:t>
                      </a:r>
                      <a:endParaRPr sz="600"/>
                    </a:p>
                  </a:txBody>
                  <a:tcPr marT="91425" marB="91425" marR="91425" marL="91425"/>
                </a:tc>
                <a:tc>
                  <a:txBody>
                    <a:bodyPr/>
                    <a:lstStyle/>
                    <a:p>
                      <a:pPr indent="0" lvl="0" marL="0" rtl="0" algn="l">
                        <a:spcBef>
                          <a:spcPts val="0"/>
                        </a:spcBef>
                        <a:spcAft>
                          <a:spcPts val="0"/>
                        </a:spcAft>
                        <a:buNone/>
                      </a:pPr>
                      <a:r>
                        <a:rPr lang="sv-SE" sz="600"/>
                        <a:t>Block</a:t>
                      </a:r>
                      <a:endParaRPr sz="600"/>
                    </a:p>
                  </a:txBody>
                  <a:tcPr marT="91425" marB="91425" marR="91425" marL="91425"/>
                </a:tc>
              </a:tr>
              <a:tr h="304075">
                <a:tc>
                  <a:txBody>
                    <a:bodyPr/>
                    <a:lstStyle/>
                    <a:p>
                      <a:pPr indent="0" lvl="0" marL="0" rtl="0" algn="l">
                        <a:spcBef>
                          <a:spcPts val="0"/>
                        </a:spcBef>
                        <a:spcAft>
                          <a:spcPts val="0"/>
                        </a:spcAft>
                        <a:buNone/>
                      </a:pPr>
                      <a:r>
                        <a:rPr lang="sv-SE" sz="600"/>
                        <a:t>Restrict</a:t>
                      </a:r>
                      <a:endParaRPr sz="600"/>
                    </a:p>
                  </a:txBody>
                  <a:tcPr marT="91425" marB="91425" marR="91425" marL="91425"/>
                </a:tc>
                <a:tc>
                  <a:txBody>
                    <a:bodyPr/>
                    <a:lstStyle/>
                    <a:p>
                      <a:pPr indent="0" lvl="0" marL="0" rtl="0" algn="l">
                        <a:spcBef>
                          <a:spcPts val="0"/>
                        </a:spcBef>
                        <a:spcAft>
                          <a:spcPts val="0"/>
                        </a:spcAft>
                        <a:buNone/>
                      </a:pPr>
                      <a:r>
                        <a:rPr lang="sv-SE" sz="600"/>
                        <a:t>Allow</a:t>
                      </a:r>
                      <a:endParaRPr sz="600"/>
                    </a:p>
                  </a:txBody>
                  <a:tcPr marT="91425" marB="91425" marR="91425" marL="91425"/>
                </a:tc>
              </a:tr>
              <a:tr h="304075">
                <a:tc>
                  <a:txBody>
                    <a:bodyPr/>
                    <a:lstStyle/>
                    <a:p>
                      <a:pPr indent="0" lvl="0" marL="0" rtl="0" algn="l">
                        <a:spcBef>
                          <a:spcPts val="0"/>
                        </a:spcBef>
                        <a:spcAft>
                          <a:spcPts val="0"/>
                        </a:spcAft>
                        <a:buNone/>
                      </a:pPr>
                      <a:r>
                        <a:rPr lang="sv-SE" sz="600"/>
                        <a:t>Restrict</a:t>
                      </a:r>
                      <a:endParaRPr sz="600"/>
                    </a:p>
                  </a:txBody>
                  <a:tcPr marT="91425" marB="91425" marR="91425" marL="91425"/>
                </a:tc>
                <a:tc>
                  <a:txBody>
                    <a:bodyPr/>
                    <a:lstStyle/>
                    <a:p>
                      <a:pPr indent="0" lvl="0" marL="0" rtl="0" algn="l">
                        <a:spcBef>
                          <a:spcPts val="0"/>
                        </a:spcBef>
                        <a:spcAft>
                          <a:spcPts val="0"/>
                        </a:spcAft>
                        <a:buNone/>
                      </a:pPr>
                      <a:r>
                        <a:rPr lang="sv-SE" sz="600"/>
                        <a:t>Restrict</a:t>
                      </a:r>
                      <a:endParaRPr sz="600"/>
                    </a:p>
                  </a:txBody>
                  <a:tcPr marT="91425" marB="91425" marR="91425" marL="91425"/>
                </a:tc>
              </a:tr>
              <a:tr h="304075">
                <a:tc>
                  <a:txBody>
                    <a:bodyPr/>
                    <a:lstStyle/>
                    <a:p>
                      <a:pPr indent="0" lvl="0" marL="0" rtl="0" algn="l">
                        <a:spcBef>
                          <a:spcPts val="0"/>
                        </a:spcBef>
                        <a:spcAft>
                          <a:spcPts val="0"/>
                        </a:spcAft>
                        <a:buNone/>
                      </a:pPr>
                      <a:r>
                        <a:rPr lang="sv-SE" sz="600"/>
                        <a:t>Restrict</a:t>
                      </a:r>
                      <a:endParaRPr sz="600"/>
                    </a:p>
                  </a:txBody>
                  <a:tcPr marT="91425" marB="91425" marR="91425" marL="91425"/>
                </a:tc>
                <a:tc>
                  <a:txBody>
                    <a:bodyPr/>
                    <a:lstStyle/>
                    <a:p>
                      <a:pPr indent="0" lvl="0" marL="0" rtl="0" algn="l">
                        <a:spcBef>
                          <a:spcPts val="0"/>
                        </a:spcBef>
                        <a:spcAft>
                          <a:spcPts val="0"/>
                        </a:spcAft>
                        <a:buNone/>
                      </a:pPr>
                      <a:r>
                        <a:rPr lang="sv-SE" sz="600"/>
                        <a:t>Block</a:t>
                      </a:r>
                      <a:endParaRPr sz="600"/>
                    </a:p>
                  </a:txBody>
                  <a:tcPr marT="91425" marB="91425" marR="91425" marL="91425"/>
                </a:tc>
              </a:tr>
              <a:tr h="304075">
                <a:tc>
                  <a:txBody>
                    <a:bodyPr/>
                    <a:lstStyle/>
                    <a:p>
                      <a:pPr indent="0" lvl="0" marL="0" rtl="0" algn="l">
                        <a:spcBef>
                          <a:spcPts val="0"/>
                        </a:spcBef>
                        <a:spcAft>
                          <a:spcPts val="0"/>
                        </a:spcAft>
                        <a:buNone/>
                      </a:pPr>
                      <a:r>
                        <a:rPr lang="sv-SE" sz="600"/>
                        <a:t>Block</a:t>
                      </a:r>
                      <a:endParaRPr sz="600"/>
                    </a:p>
                  </a:txBody>
                  <a:tcPr marT="91425" marB="91425" marR="91425" marL="91425"/>
                </a:tc>
                <a:tc>
                  <a:txBody>
                    <a:bodyPr/>
                    <a:lstStyle/>
                    <a:p>
                      <a:pPr indent="0" lvl="0" marL="0" rtl="0" algn="l">
                        <a:spcBef>
                          <a:spcPts val="0"/>
                        </a:spcBef>
                        <a:spcAft>
                          <a:spcPts val="0"/>
                        </a:spcAft>
                        <a:buNone/>
                      </a:pPr>
                      <a:r>
                        <a:rPr lang="sv-SE" sz="600"/>
                        <a:t>Allow</a:t>
                      </a:r>
                      <a:endParaRPr sz="600"/>
                    </a:p>
                  </a:txBody>
                  <a:tcPr marT="91425" marB="91425" marR="91425" marL="91425"/>
                </a:tc>
              </a:tr>
              <a:tr h="304075">
                <a:tc>
                  <a:txBody>
                    <a:bodyPr/>
                    <a:lstStyle/>
                    <a:p>
                      <a:pPr indent="0" lvl="0" marL="0" rtl="0" algn="l">
                        <a:spcBef>
                          <a:spcPts val="0"/>
                        </a:spcBef>
                        <a:spcAft>
                          <a:spcPts val="0"/>
                        </a:spcAft>
                        <a:buNone/>
                      </a:pPr>
                      <a:r>
                        <a:rPr lang="sv-SE" sz="600"/>
                        <a:t>Block</a:t>
                      </a:r>
                      <a:endParaRPr sz="600"/>
                    </a:p>
                  </a:txBody>
                  <a:tcPr marT="91425" marB="91425" marR="91425" marL="91425"/>
                </a:tc>
                <a:tc>
                  <a:txBody>
                    <a:bodyPr/>
                    <a:lstStyle/>
                    <a:p>
                      <a:pPr indent="0" lvl="0" marL="0" rtl="0" algn="l">
                        <a:spcBef>
                          <a:spcPts val="0"/>
                        </a:spcBef>
                        <a:spcAft>
                          <a:spcPts val="0"/>
                        </a:spcAft>
                        <a:buNone/>
                      </a:pPr>
                      <a:r>
                        <a:rPr lang="sv-SE" sz="600"/>
                        <a:t>Restrict</a:t>
                      </a:r>
                      <a:endParaRPr sz="600"/>
                    </a:p>
                  </a:txBody>
                  <a:tcPr marT="91425" marB="91425" marR="91425" marL="91425"/>
                </a:tc>
              </a:tr>
              <a:tr h="304075">
                <a:tc>
                  <a:txBody>
                    <a:bodyPr/>
                    <a:lstStyle/>
                    <a:p>
                      <a:pPr indent="0" lvl="0" marL="0" rtl="0" algn="l">
                        <a:spcBef>
                          <a:spcPts val="0"/>
                        </a:spcBef>
                        <a:spcAft>
                          <a:spcPts val="0"/>
                        </a:spcAft>
                        <a:buNone/>
                      </a:pPr>
                      <a:r>
                        <a:rPr lang="sv-SE" sz="600"/>
                        <a:t>Block</a:t>
                      </a:r>
                      <a:endParaRPr sz="600"/>
                    </a:p>
                  </a:txBody>
                  <a:tcPr marT="91425" marB="91425" marR="91425" marL="91425"/>
                </a:tc>
                <a:tc>
                  <a:txBody>
                    <a:bodyPr/>
                    <a:lstStyle/>
                    <a:p>
                      <a:pPr indent="0" lvl="0" marL="0" rtl="0" algn="l">
                        <a:spcBef>
                          <a:spcPts val="0"/>
                        </a:spcBef>
                        <a:spcAft>
                          <a:spcPts val="0"/>
                        </a:spcAft>
                        <a:buNone/>
                      </a:pPr>
                      <a:r>
                        <a:rPr lang="sv-SE" sz="600"/>
                        <a:t>Block</a:t>
                      </a:r>
                      <a:endParaRPr sz="600"/>
                    </a:p>
                  </a:txBody>
                  <a:tcPr marT="91425" marB="91425" marR="91425" marL="91425"/>
                </a:tc>
              </a:tr>
            </a:tbl>
          </a:graphicData>
        </a:graphic>
      </p:graphicFrame>
      <p:graphicFrame>
        <p:nvGraphicFramePr>
          <p:cNvPr id="563" name="Google Shape;563;p62"/>
          <p:cNvGraphicFramePr/>
          <p:nvPr/>
        </p:nvGraphicFramePr>
        <p:xfrm>
          <a:off x="6958250" y="1896525"/>
          <a:ext cx="3000000" cy="3000000"/>
        </p:xfrm>
        <a:graphic>
          <a:graphicData uri="http://schemas.openxmlformats.org/drawingml/2006/table">
            <a:tbl>
              <a:tblPr>
                <a:noFill/>
                <a:tableStyleId>{1D5F7F9D-2484-4E58-8585-472DEDA46F8E}</a:tableStyleId>
              </a:tblPr>
              <a:tblGrid>
                <a:gridCol w="536125"/>
              </a:tblGrid>
              <a:tr h="284675">
                <a:tc>
                  <a:txBody>
                    <a:bodyPr/>
                    <a:lstStyle/>
                    <a:p>
                      <a:pPr indent="0" lvl="0" marL="0" rtl="0" algn="l">
                        <a:spcBef>
                          <a:spcPts val="0"/>
                        </a:spcBef>
                        <a:spcAft>
                          <a:spcPts val="0"/>
                        </a:spcAft>
                        <a:buNone/>
                      </a:pPr>
                      <a:r>
                        <a:rPr b="1" lang="sv-SE" sz="600"/>
                        <a:t>Pop-Ups</a:t>
                      </a:r>
                      <a:endParaRPr b="1" sz="600"/>
                    </a:p>
                  </a:txBody>
                  <a:tcPr marT="91425" marB="91425" marR="91425" marL="91425"/>
                </a:tc>
              </a:tr>
              <a:tr h="318425">
                <a:tc>
                  <a:txBody>
                    <a:bodyPr/>
                    <a:lstStyle/>
                    <a:p>
                      <a:pPr indent="0" lvl="0" marL="0" rtl="0" algn="l">
                        <a:spcBef>
                          <a:spcPts val="0"/>
                        </a:spcBef>
                        <a:spcAft>
                          <a:spcPts val="0"/>
                        </a:spcAft>
                        <a:buNone/>
                      </a:pPr>
                      <a:r>
                        <a:rPr lang="sv-SE" sz="600"/>
                        <a:t>Yes</a:t>
                      </a:r>
                      <a:endParaRPr sz="600"/>
                    </a:p>
                  </a:txBody>
                  <a:tcPr marT="91425" marB="91425" marR="91425" marL="91425"/>
                </a:tc>
              </a:tr>
              <a:tr h="311250">
                <a:tc>
                  <a:txBody>
                    <a:bodyPr/>
                    <a:lstStyle/>
                    <a:p>
                      <a:pPr indent="0" lvl="0" marL="0" rtl="0" algn="l">
                        <a:spcBef>
                          <a:spcPts val="0"/>
                        </a:spcBef>
                        <a:spcAft>
                          <a:spcPts val="0"/>
                        </a:spcAft>
                        <a:buNone/>
                      </a:pPr>
                      <a:r>
                        <a:rPr lang="sv-SE" sz="600"/>
                        <a:t>No</a:t>
                      </a:r>
                      <a:endParaRPr sz="600"/>
                    </a:p>
                  </a:txBody>
                  <a:tcPr marT="91425" marB="91425" marR="91425" marL="91425"/>
                </a:tc>
              </a:tr>
              <a:tr h="314975">
                <a:tc>
                  <a:txBody>
                    <a:bodyPr/>
                    <a:lstStyle/>
                    <a:p>
                      <a:pPr indent="0" lvl="0" marL="0" rtl="0" algn="l">
                        <a:spcBef>
                          <a:spcPts val="0"/>
                        </a:spcBef>
                        <a:spcAft>
                          <a:spcPts val="0"/>
                        </a:spcAft>
                        <a:buNone/>
                      </a:pPr>
                      <a:r>
                        <a:rPr lang="sv-SE" sz="600"/>
                        <a:t>No</a:t>
                      </a:r>
                      <a:endParaRPr sz="600"/>
                    </a:p>
                  </a:txBody>
                  <a:tcPr marT="91425" marB="91425" marR="91425" marL="91425"/>
                </a:tc>
              </a:tr>
              <a:tr h="311250">
                <a:tc>
                  <a:txBody>
                    <a:bodyPr/>
                    <a:lstStyle/>
                    <a:p>
                      <a:pPr indent="0" lvl="0" marL="0" rtl="0" algn="l">
                        <a:spcBef>
                          <a:spcPts val="0"/>
                        </a:spcBef>
                        <a:spcAft>
                          <a:spcPts val="0"/>
                        </a:spcAft>
                        <a:buNone/>
                      </a:pPr>
                      <a:r>
                        <a:rPr lang="sv-SE" sz="600"/>
                        <a:t>Yes</a:t>
                      </a:r>
                      <a:endParaRPr sz="600"/>
                    </a:p>
                  </a:txBody>
                  <a:tcPr marT="91425" marB="91425" marR="91425" marL="91425"/>
                </a:tc>
              </a:tr>
              <a:tr h="311250">
                <a:tc>
                  <a:txBody>
                    <a:bodyPr/>
                    <a:lstStyle/>
                    <a:p>
                      <a:pPr indent="0" lvl="0" marL="0" rtl="0" algn="l">
                        <a:spcBef>
                          <a:spcPts val="0"/>
                        </a:spcBef>
                        <a:spcAft>
                          <a:spcPts val="0"/>
                        </a:spcAft>
                        <a:buNone/>
                      </a:pPr>
                      <a:r>
                        <a:rPr lang="sv-SE" sz="600"/>
                        <a:t>Yes</a:t>
                      </a:r>
                      <a:endParaRPr sz="600"/>
                    </a:p>
                  </a:txBody>
                  <a:tcPr marT="91425" marB="91425" marR="91425" marL="91425"/>
                </a:tc>
              </a:tr>
              <a:tr h="306500">
                <a:tc>
                  <a:txBody>
                    <a:bodyPr/>
                    <a:lstStyle/>
                    <a:p>
                      <a:pPr indent="0" lvl="0" marL="0" rtl="0" algn="l">
                        <a:spcBef>
                          <a:spcPts val="0"/>
                        </a:spcBef>
                        <a:spcAft>
                          <a:spcPts val="0"/>
                        </a:spcAft>
                        <a:buNone/>
                      </a:pPr>
                      <a:r>
                        <a:rPr lang="sv-SE" sz="600"/>
                        <a:t>No</a:t>
                      </a:r>
                      <a:endParaRPr sz="600"/>
                    </a:p>
                  </a:txBody>
                  <a:tcPr marT="91425" marB="91425" marR="91425" marL="91425"/>
                </a:tc>
              </a:tr>
              <a:tr h="309050">
                <a:tc>
                  <a:txBody>
                    <a:bodyPr/>
                    <a:lstStyle/>
                    <a:p>
                      <a:pPr indent="0" lvl="0" marL="0" rtl="0" algn="l">
                        <a:spcBef>
                          <a:spcPts val="0"/>
                        </a:spcBef>
                        <a:spcAft>
                          <a:spcPts val="0"/>
                        </a:spcAft>
                        <a:buNone/>
                      </a:pPr>
                      <a:r>
                        <a:rPr lang="sv-SE" sz="600"/>
                        <a:t>No</a:t>
                      </a:r>
                      <a:endParaRPr sz="600"/>
                    </a:p>
                  </a:txBody>
                  <a:tcPr marT="91425" marB="91425" marR="91425" marL="91425"/>
                </a:tc>
              </a:tr>
              <a:tr h="287050">
                <a:tc>
                  <a:txBody>
                    <a:bodyPr/>
                    <a:lstStyle/>
                    <a:p>
                      <a:pPr indent="0" lvl="0" marL="0" rtl="0" algn="l">
                        <a:spcBef>
                          <a:spcPts val="0"/>
                        </a:spcBef>
                        <a:spcAft>
                          <a:spcPts val="0"/>
                        </a:spcAft>
                        <a:buNone/>
                      </a:pPr>
                      <a:r>
                        <a:rPr lang="sv-SE" sz="600"/>
                        <a:t>-</a:t>
                      </a:r>
                      <a:endParaRPr sz="600"/>
                    </a:p>
                  </a:txBody>
                  <a:tcPr marT="91425" marB="91425" marR="91425" marL="91425"/>
                </a:tc>
              </a:tr>
              <a:tr h="284675">
                <a:tc>
                  <a:txBody>
                    <a:bodyPr/>
                    <a:lstStyle/>
                    <a:p>
                      <a:pPr indent="0" lvl="0" marL="0" rtl="0" algn="l">
                        <a:spcBef>
                          <a:spcPts val="0"/>
                        </a:spcBef>
                        <a:spcAft>
                          <a:spcPts val="0"/>
                        </a:spcAft>
                        <a:buNone/>
                      </a:pPr>
                      <a:r>
                        <a:rPr lang="sv-SE" sz="600"/>
                        <a:t>Yes</a:t>
                      </a:r>
                      <a:endParaRPr sz="600"/>
                    </a:p>
                  </a:txBody>
                  <a:tcPr marT="91425" marB="91425" marR="91425" marL="91425"/>
                </a:tc>
              </a:tr>
            </a:tbl>
          </a:graphicData>
        </a:graphic>
      </p:graphicFrame>
      <p:graphicFrame>
        <p:nvGraphicFramePr>
          <p:cNvPr id="564" name="Google Shape;564;p62"/>
          <p:cNvGraphicFramePr/>
          <p:nvPr/>
        </p:nvGraphicFramePr>
        <p:xfrm>
          <a:off x="7494375" y="1896525"/>
          <a:ext cx="3000000" cy="3000000"/>
        </p:xfrm>
        <a:graphic>
          <a:graphicData uri="http://schemas.openxmlformats.org/drawingml/2006/table">
            <a:tbl>
              <a:tblPr>
                <a:noFill/>
                <a:tableStyleId>{1D5F7F9D-2484-4E58-8585-472DEDA46F8E}</a:tableStyleId>
              </a:tblPr>
              <a:tblGrid>
                <a:gridCol w="580350"/>
              </a:tblGrid>
              <a:tr h="303900">
                <a:tc>
                  <a:txBody>
                    <a:bodyPr/>
                    <a:lstStyle/>
                    <a:p>
                      <a:pPr indent="0" lvl="0" marL="0" rtl="0" algn="l">
                        <a:spcBef>
                          <a:spcPts val="0"/>
                        </a:spcBef>
                        <a:spcAft>
                          <a:spcPts val="0"/>
                        </a:spcAft>
                        <a:buNone/>
                      </a:pPr>
                      <a:r>
                        <a:rPr b="1" lang="sv-SE" sz="600"/>
                        <a:t>Add-Ons</a:t>
                      </a:r>
                      <a:endParaRPr b="1" sz="600"/>
                    </a:p>
                  </a:txBody>
                  <a:tcPr marT="91425" marB="91425" marR="91425" marL="91425"/>
                </a:tc>
              </a:tr>
              <a:tr h="303975">
                <a:tc>
                  <a:txBody>
                    <a:bodyPr/>
                    <a:lstStyle/>
                    <a:p>
                      <a:pPr indent="0" lvl="0" marL="0" rtl="0" algn="l">
                        <a:spcBef>
                          <a:spcPts val="0"/>
                        </a:spcBef>
                        <a:spcAft>
                          <a:spcPts val="0"/>
                        </a:spcAft>
                        <a:buNone/>
                      </a:pPr>
                      <a:r>
                        <a:rPr lang="sv-SE" sz="600"/>
                        <a:t>Yes</a:t>
                      </a:r>
                      <a:endParaRPr sz="600"/>
                    </a:p>
                  </a:txBody>
                  <a:tcPr marT="91425" marB="91425" marR="91425" marL="91425"/>
                </a:tc>
              </a:tr>
              <a:tr h="303900">
                <a:tc>
                  <a:txBody>
                    <a:bodyPr/>
                    <a:lstStyle/>
                    <a:p>
                      <a:pPr indent="0" lvl="0" marL="0" rtl="0" algn="l">
                        <a:spcBef>
                          <a:spcPts val="0"/>
                        </a:spcBef>
                        <a:spcAft>
                          <a:spcPts val="0"/>
                        </a:spcAft>
                        <a:buNone/>
                      </a:pPr>
                      <a:r>
                        <a:rPr lang="sv-SE" sz="600"/>
                        <a:t>No</a:t>
                      </a:r>
                      <a:endParaRPr sz="600"/>
                    </a:p>
                  </a:txBody>
                  <a:tcPr marT="91425" marB="91425" marR="91425" marL="91425"/>
                </a:tc>
              </a:tr>
              <a:tr h="303900">
                <a:tc>
                  <a:txBody>
                    <a:bodyPr/>
                    <a:lstStyle/>
                    <a:p>
                      <a:pPr indent="0" lvl="0" marL="0" rtl="0" algn="l">
                        <a:spcBef>
                          <a:spcPts val="0"/>
                        </a:spcBef>
                        <a:spcAft>
                          <a:spcPts val="0"/>
                        </a:spcAft>
                        <a:buNone/>
                      </a:pPr>
                      <a:r>
                        <a:rPr lang="sv-SE" sz="600"/>
                        <a:t>No</a:t>
                      </a:r>
                      <a:endParaRPr sz="600"/>
                    </a:p>
                  </a:txBody>
                  <a:tcPr marT="91425" marB="91425" marR="91425" marL="91425"/>
                </a:tc>
              </a:tr>
              <a:tr h="303900">
                <a:tc>
                  <a:txBody>
                    <a:bodyPr/>
                    <a:lstStyle/>
                    <a:p>
                      <a:pPr indent="0" lvl="0" marL="0" rtl="0" algn="l">
                        <a:spcBef>
                          <a:spcPts val="0"/>
                        </a:spcBef>
                        <a:spcAft>
                          <a:spcPts val="0"/>
                        </a:spcAft>
                        <a:buNone/>
                      </a:pPr>
                      <a:r>
                        <a:rPr lang="sv-SE" sz="600"/>
                        <a:t>No</a:t>
                      </a:r>
                      <a:endParaRPr sz="600"/>
                    </a:p>
                  </a:txBody>
                  <a:tcPr marT="91425" marB="91425" marR="91425" marL="91425"/>
                </a:tc>
              </a:tr>
              <a:tr h="303900">
                <a:tc>
                  <a:txBody>
                    <a:bodyPr/>
                    <a:lstStyle/>
                    <a:p>
                      <a:pPr indent="0" lvl="0" marL="0" rtl="0" algn="l">
                        <a:spcBef>
                          <a:spcPts val="0"/>
                        </a:spcBef>
                        <a:spcAft>
                          <a:spcPts val="0"/>
                        </a:spcAft>
                        <a:buNone/>
                      </a:pPr>
                      <a:r>
                        <a:rPr lang="sv-SE" sz="600"/>
                        <a:t>-</a:t>
                      </a:r>
                      <a:endParaRPr sz="600"/>
                    </a:p>
                  </a:txBody>
                  <a:tcPr marT="91425" marB="91425" marR="91425" marL="91425"/>
                </a:tc>
              </a:tr>
              <a:tr h="303900">
                <a:tc>
                  <a:txBody>
                    <a:bodyPr/>
                    <a:lstStyle/>
                    <a:p>
                      <a:pPr indent="0" lvl="0" marL="0" rtl="0" algn="l">
                        <a:spcBef>
                          <a:spcPts val="0"/>
                        </a:spcBef>
                        <a:spcAft>
                          <a:spcPts val="0"/>
                        </a:spcAft>
                        <a:buNone/>
                      </a:pPr>
                      <a:r>
                        <a:rPr lang="sv-SE" sz="600"/>
                        <a:t>Yes</a:t>
                      </a:r>
                      <a:endParaRPr sz="600"/>
                    </a:p>
                  </a:txBody>
                  <a:tcPr marT="91425" marB="91425" marR="91425" marL="91425"/>
                </a:tc>
              </a:tr>
              <a:tr h="303900">
                <a:tc>
                  <a:txBody>
                    <a:bodyPr/>
                    <a:lstStyle/>
                    <a:p>
                      <a:pPr indent="0" lvl="0" marL="0" rtl="0" algn="l">
                        <a:spcBef>
                          <a:spcPts val="0"/>
                        </a:spcBef>
                        <a:spcAft>
                          <a:spcPts val="0"/>
                        </a:spcAft>
                        <a:buNone/>
                      </a:pPr>
                      <a:r>
                        <a:rPr lang="sv-SE" sz="600"/>
                        <a:t>-</a:t>
                      </a:r>
                      <a:endParaRPr sz="600"/>
                    </a:p>
                  </a:txBody>
                  <a:tcPr marT="91425" marB="91425" marR="91425" marL="91425"/>
                </a:tc>
              </a:tr>
              <a:tr h="303900">
                <a:tc>
                  <a:txBody>
                    <a:bodyPr/>
                    <a:lstStyle/>
                    <a:p>
                      <a:pPr indent="0" lvl="0" marL="0" rtl="0" algn="l">
                        <a:spcBef>
                          <a:spcPts val="0"/>
                        </a:spcBef>
                        <a:spcAft>
                          <a:spcPts val="0"/>
                        </a:spcAft>
                        <a:buNone/>
                      </a:pPr>
                      <a:r>
                        <a:rPr lang="sv-SE" sz="600"/>
                        <a:t>Yes</a:t>
                      </a:r>
                      <a:endParaRPr sz="600"/>
                    </a:p>
                  </a:txBody>
                  <a:tcPr marT="91425" marB="91425" marR="91425" marL="91425"/>
                </a:tc>
              </a:tr>
              <a:tr h="303900">
                <a:tc>
                  <a:txBody>
                    <a:bodyPr/>
                    <a:lstStyle/>
                    <a:p>
                      <a:pPr indent="0" lvl="0" marL="0" rtl="0" algn="l">
                        <a:spcBef>
                          <a:spcPts val="0"/>
                        </a:spcBef>
                        <a:spcAft>
                          <a:spcPts val="0"/>
                        </a:spcAft>
                        <a:buNone/>
                      </a:pPr>
                      <a:r>
                        <a:rPr lang="sv-SE" sz="600"/>
                        <a:t>No</a:t>
                      </a:r>
                      <a:endParaRPr sz="600"/>
                    </a:p>
                  </a:txBody>
                  <a:tcPr marT="91425" marB="91425" marR="91425" marL="91425"/>
                </a:tc>
              </a:tr>
            </a:tbl>
          </a:graphicData>
        </a:graphic>
      </p:graphicFrame>
      <p:graphicFrame>
        <p:nvGraphicFramePr>
          <p:cNvPr id="565" name="Google Shape;565;p62"/>
          <p:cNvGraphicFramePr/>
          <p:nvPr/>
        </p:nvGraphicFramePr>
        <p:xfrm>
          <a:off x="8074713" y="1896525"/>
          <a:ext cx="3000000" cy="3000000"/>
        </p:xfrm>
        <a:graphic>
          <a:graphicData uri="http://schemas.openxmlformats.org/drawingml/2006/table">
            <a:tbl>
              <a:tblPr>
                <a:noFill/>
                <a:tableStyleId>{1D5F7F9D-2484-4E58-8585-472DEDA46F8E}</a:tableStyleId>
              </a:tblPr>
              <a:tblGrid>
                <a:gridCol w="488925"/>
              </a:tblGrid>
              <a:tr h="303875">
                <a:tc>
                  <a:txBody>
                    <a:bodyPr/>
                    <a:lstStyle/>
                    <a:p>
                      <a:pPr indent="0" lvl="0" marL="0" rtl="0" algn="l">
                        <a:spcBef>
                          <a:spcPts val="0"/>
                        </a:spcBef>
                        <a:spcAft>
                          <a:spcPts val="0"/>
                        </a:spcAft>
                        <a:buNone/>
                      </a:pPr>
                      <a:r>
                        <a:rPr b="1" lang="sv-SE" sz="600"/>
                        <a:t>Attacks</a:t>
                      </a:r>
                      <a:endParaRPr b="1" sz="600"/>
                    </a:p>
                  </a:txBody>
                  <a:tcPr marT="91425" marB="91425" marR="91425" marL="91425"/>
                </a:tc>
              </a:tr>
              <a:tr h="304000">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a:t>
                      </a:r>
                      <a:endParaRPr sz="600"/>
                    </a:p>
                  </a:txBody>
                  <a:tcPr marT="91425" marB="91425" marR="91425" marL="91425"/>
                </a:tc>
              </a:tr>
              <a:tr h="303875">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Yes</a:t>
                      </a:r>
                      <a:endParaRPr sz="600"/>
                    </a:p>
                  </a:txBody>
                  <a:tcPr marT="91425" marB="91425" marR="91425" marL="91425"/>
                </a:tc>
              </a:tr>
            </a:tbl>
          </a:graphicData>
        </a:graphic>
      </p:graphicFrame>
      <p:graphicFrame>
        <p:nvGraphicFramePr>
          <p:cNvPr id="566" name="Google Shape;566;p62"/>
          <p:cNvGraphicFramePr/>
          <p:nvPr/>
        </p:nvGraphicFramePr>
        <p:xfrm>
          <a:off x="8563650" y="1896525"/>
          <a:ext cx="3000000" cy="3000000"/>
        </p:xfrm>
        <a:graphic>
          <a:graphicData uri="http://schemas.openxmlformats.org/drawingml/2006/table">
            <a:tbl>
              <a:tblPr>
                <a:noFill/>
                <a:tableStyleId>{1D5F7F9D-2484-4E58-8585-472DEDA46F8E}</a:tableStyleId>
              </a:tblPr>
              <a:tblGrid>
                <a:gridCol w="580350"/>
              </a:tblGrid>
              <a:tr h="303875">
                <a:tc>
                  <a:txBody>
                    <a:bodyPr/>
                    <a:lstStyle/>
                    <a:p>
                      <a:pPr indent="0" lvl="0" marL="0" rtl="0" algn="l">
                        <a:spcBef>
                          <a:spcPts val="0"/>
                        </a:spcBef>
                        <a:spcAft>
                          <a:spcPts val="0"/>
                        </a:spcAft>
                        <a:buNone/>
                      </a:pPr>
                      <a:r>
                        <a:rPr b="1" lang="sv-SE" sz="600"/>
                        <a:t>Forgeries</a:t>
                      </a:r>
                      <a:endParaRPr b="1" sz="600"/>
                    </a:p>
                  </a:txBody>
                  <a:tcPr marT="91425" marB="91425" marR="91425" marL="91425"/>
                </a:tc>
              </a:tr>
              <a:tr h="303975">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73" name="Google Shape;573;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Generating Covering Arrays</a:t>
            </a:r>
            <a:endParaRPr/>
          </a:p>
        </p:txBody>
      </p:sp>
      <p:sp>
        <p:nvSpPr>
          <p:cNvPr id="574" name="Google Shape;574;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AutoNum type="arabicPeriod"/>
            </a:pPr>
            <a:r>
              <a:rPr lang="sv-SE"/>
              <a:t>Generating Random Solutions</a:t>
            </a:r>
            <a:endParaRPr/>
          </a:p>
          <a:p>
            <a:pPr indent="-393700" lvl="0" marL="457200" rtl="0" algn="l">
              <a:spcBef>
                <a:spcPts val="1000"/>
              </a:spcBef>
              <a:spcAft>
                <a:spcPts val="0"/>
              </a:spcAft>
              <a:buSzPts val="2600"/>
              <a:buAutoNum type="arabicPeriod"/>
            </a:pPr>
            <a:r>
              <a:rPr lang="sv-SE"/>
              <a:t>Calculating Solution Fitness</a:t>
            </a:r>
            <a:endParaRPr/>
          </a:p>
          <a:p>
            <a:pPr indent="-393700" lvl="0" marL="457200" rtl="0" algn="l">
              <a:spcBef>
                <a:spcPts val="1000"/>
              </a:spcBef>
              <a:spcAft>
                <a:spcPts val="0"/>
              </a:spcAft>
              <a:buSzPts val="2600"/>
              <a:buAutoNum type="arabicPeriod"/>
            </a:pPr>
            <a:r>
              <a:rPr lang="sv-SE"/>
              <a:t>Evolving Solutions</a:t>
            </a:r>
            <a:endParaRPr/>
          </a:p>
          <a:p>
            <a:pPr indent="-368300" lvl="1" marL="914400" rtl="0" algn="l">
              <a:spcBef>
                <a:spcPts val="500"/>
              </a:spcBef>
              <a:spcAft>
                <a:spcPts val="0"/>
              </a:spcAft>
              <a:buSzPts val="2200"/>
              <a:buAutoNum type="alphaLcPeriod"/>
            </a:pPr>
            <a:r>
              <a:rPr lang="sv-SE"/>
              <a:t>Mutation (Genetic Algorithm) / Neighboring Solution (Local Search)</a:t>
            </a:r>
            <a:endParaRPr/>
          </a:p>
          <a:p>
            <a:pPr indent="-368300" lvl="1" marL="914400" rtl="0" algn="l">
              <a:spcBef>
                <a:spcPts val="500"/>
              </a:spcBef>
              <a:spcAft>
                <a:spcPts val="0"/>
              </a:spcAft>
              <a:buSzPts val="2200"/>
              <a:buAutoNum type="alphaLcPeriod"/>
            </a:pPr>
            <a:r>
              <a:rPr lang="sv-SE"/>
              <a:t>Crossover (Genetic Algorithm)</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81" name="Google Shape;581;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Generating Random Solution</a:t>
            </a:r>
            <a:endParaRPr/>
          </a:p>
        </p:txBody>
      </p:sp>
      <p:sp>
        <p:nvSpPr>
          <p:cNvPr id="582" name="Google Shape;582;p64"/>
          <p:cNvSpPr txBox="1"/>
          <p:nvPr>
            <p:ph idx="1" type="body"/>
          </p:nvPr>
        </p:nvSpPr>
        <p:spPr>
          <a:xfrm>
            <a:off x="468900" y="1282400"/>
            <a:ext cx="4940100" cy="3480300"/>
          </a:xfrm>
          <a:prstGeom prst="rect">
            <a:avLst/>
          </a:prstGeom>
        </p:spPr>
        <p:txBody>
          <a:bodyPr anchorCtr="0" anchor="t" bIns="45700" lIns="91425" spcFirstLastPara="1" rIns="91425" wrap="square" tIns="45700">
            <a:noAutofit/>
          </a:bodyPr>
          <a:lstStyle/>
          <a:p>
            <a:pPr indent="-374650" lvl="0" marL="457200" rtl="0" algn="l">
              <a:spcBef>
                <a:spcPts val="1000"/>
              </a:spcBef>
              <a:spcAft>
                <a:spcPts val="0"/>
              </a:spcAft>
              <a:buSzPts val="2300"/>
              <a:buAutoNum type="arabicPeriod"/>
            </a:pPr>
            <a:r>
              <a:rPr lang="sv-SE" sz="2300"/>
              <a:t>Calculate list of pairs to cover.</a:t>
            </a:r>
            <a:endParaRPr sz="2300"/>
          </a:p>
          <a:p>
            <a:pPr indent="-374650" lvl="0" marL="457200" rtl="0" algn="l">
              <a:spcBef>
                <a:spcPts val="1000"/>
              </a:spcBef>
              <a:spcAft>
                <a:spcPts val="0"/>
              </a:spcAft>
              <a:buSzPts val="2300"/>
              <a:buAutoNum type="arabicPeriod"/>
            </a:pPr>
            <a:r>
              <a:rPr lang="sv-SE" sz="2300"/>
              <a:t>Until list is empty:</a:t>
            </a:r>
            <a:endParaRPr sz="2300"/>
          </a:p>
          <a:p>
            <a:pPr indent="-349250" lvl="1" marL="914400" rtl="0" algn="l">
              <a:spcBef>
                <a:spcPts val="500"/>
              </a:spcBef>
              <a:spcAft>
                <a:spcPts val="0"/>
              </a:spcAft>
              <a:buSzPts val="1900"/>
              <a:buAutoNum type="alphaLcPeriod"/>
            </a:pPr>
            <a:r>
              <a:rPr lang="sv-SE" sz="1900"/>
              <a:t>Generate random test specification.</a:t>
            </a:r>
            <a:endParaRPr sz="1900"/>
          </a:p>
          <a:p>
            <a:pPr indent="-349250" lvl="1" marL="914400" rtl="0" algn="l">
              <a:spcBef>
                <a:spcPts val="500"/>
              </a:spcBef>
              <a:spcAft>
                <a:spcPts val="0"/>
              </a:spcAft>
              <a:buSzPts val="1900"/>
              <a:buAutoNum type="alphaLcPeriod"/>
            </a:pPr>
            <a:r>
              <a:rPr lang="sv-SE" sz="1900"/>
              <a:t>Remove covered pairs from list.</a:t>
            </a:r>
            <a:endParaRPr sz="1900"/>
          </a:p>
          <a:p>
            <a:pPr indent="-349250" lvl="1" marL="914400" rtl="0" algn="l">
              <a:spcBef>
                <a:spcPts val="500"/>
              </a:spcBef>
              <a:spcAft>
                <a:spcPts val="0"/>
              </a:spcAft>
              <a:buSzPts val="1900"/>
              <a:buAutoNum type="alphaLcPeriod"/>
            </a:pPr>
            <a:r>
              <a:rPr lang="sv-SE" sz="1900"/>
              <a:t>Add specification to covering array.</a:t>
            </a:r>
            <a:endParaRPr sz="1900"/>
          </a:p>
          <a:p>
            <a:pPr indent="-374650" lvl="0" marL="457200" rtl="0" algn="l">
              <a:spcBef>
                <a:spcPts val="1000"/>
              </a:spcBef>
              <a:spcAft>
                <a:spcPts val="0"/>
              </a:spcAft>
              <a:buSzPts val="2300"/>
              <a:buAutoNum type="arabicPeriod"/>
            </a:pPr>
            <a:r>
              <a:rPr lang="sv-SE" sz="2300"/>
              <a:t>Return covering array.</a:t>
            </a:r>
            <a:endParaRPr sz="2300"/>
          </a:p>
        </p:txBody>
      </p:sp>
      <p:graphicFrame>
        <p:nvGraphicFramePr>
          <p:cNvPr id="583" name="Google Shape;583;p64"/>
          <p:cNvGraphicFramePr/>
          <p:nvPr/>
        </p:nvGraphicFramePr>
        <p:xfrm>
          <a:off x="5768575" y="2140300"/>
          <a:ext cx="3000000" cy="3000000"/>
        </p:xfrm>
        <a:graphic>
          <a:graphicData uri="http://schemas.openxmlformats.org/drawingml/2006/table">
            <a:tbl>
              <a:tblPr>
                <a:noFill/>
                <a:tableStyleId>{1D5F7F9D-2484-4E58-8585-472DEDA46F8E}</a:tableStyleId>
              </a:tblPr>
              <a:tblGrid>
                <a:gridCol w="406775"/>
                <a:gridCol w="406775"/>
                <a:gridCol w="406775"/>
                <a:gridCol w="406775"/>
                <a:gridCol w="406775"/>
                <a:gridCol w="406775"/>
              </a:tblGrid>
              <a:tr h="265975">
                <a:tc>
                  <a:txBody>
                    <a:bodyPr/>
                    <a:lstStyle/>
                    <a:p>
                      <a:pPr indent="0" lvl="0" marL="0" rtl="0" algn="l">
                        <a:spcBef>
                          <a:spcPts val="0"/>
                        </a:spcBef>
                        <a:spcAft>
                          <a:spcPts val="0"/>
                        </a:spcAft>
                        <a:buNone/>
                      </a:pPr>
                      <a:r>
                        <a:rPr lang="sv-SE" sz="600"/>
                        <a:t>Allow</a:t>
                      </a:r>
                      <a:endParaRPr sz="600"/>
                    </a:p>
                  </a:txBody>
                  <a:tcPr marT="91425" marB="91425" marR="91425" marL="91425"/>
                </a:tc>
                <a:tc>
                  <a:txBody>
                    <a:bodyPr/>
                    <a:lstStyle/>
                    <a:p>
                      <a:pPr indent="0" lvl="0" marL="0" rtl="0" algn="l">
                        <a:spcBef>
                          <a:spcPts val="0"/>
                        </a:spcBef>
                        <a:spcAft>
                          <a:spcPts val="0"/>
                        </a:spcAft>
                        <a:buNone/>
                      </a:pPr>
                      <a:r>
                        <a:rPr lang="sv-SE" sz="600"/>
                        <a:t>No</a:t>
                      </a:r>
                      <a:endParaRPr sz="600"/>
                    </a:p>
                  </a:txBody>
                  <a:tcPr marT="91425" marB="91425" marR="91425" marL="91425"/>
                </a:tc>
                <a:tc>
                  <a:txBody>
                    <a:bodyPr/>
                    <a:lstStyle/>
                    <a:p>
                      <a:pPr indent="0" lvl="0" marL="0" rtl="0" algn="l">
                        <a:spcBef>
                          <a:spcPts val="0"/>
                        </a:spcBef>
                        <a:spcAft>
                          <a:spcPts val="0"/>
                        </a:spcAft>
                        <a:buNone/>
                      </a:pPr>
                      <a:r>
                        <a:rPr lang="sv-SE" sz="600"/>
                        <a:t>Block</a:t>
                      </a:r>
                      <a:endParaRPr sz="600"/>
                    </a:p>
                  </a:txBody>
                  <a:tcPr marT="91425" marB="91425" marR="91425" marL="91425"/>
                </a:tc>
                <a:tc>
                  <a:txBody>
                    <a:bodyPr/>
                    <a:lstStyle/>
                    <a:p>
                      <a:pPr indent="0" lvl="0" marL="0" rtl="0" algn="l">
                        <a:spcBef>
                          <a:spcPts val="0"/>
                        </a:spcBef>
                        <a:spcAft>
                          <a:spcPts val="0"/>
                        </a:spcAft>
                        <a:buNone/>
                      </a:pPr>
                      <a:r>
                        <a:rPr lang="sv-SE" sz="600"/>
                        <a:t>No</a:t>
                      </a:r>
                      <a:endParaRPr sz="600"/>
                    </a:p>
                  </a:txBody>
                  <a:tcPr marT="91425" marB="91425" marR="91425" marL="91425"/>
                </a:tc>
                <a:tc>
                  <a:txBody>
                    <a:bodyPr/>
                    <a:lstStyle/>
                    <a:p>
                      <a:pPr indent="0" lvl="0" marL="0" rtl="0" algn="l">
                        <a:spcBef>
                          <a:spcPts val="0"/>
                        </a:spcBef>
                        <a:spcAft>
                          <a:spcPts val="0"/>
                        </a:spcAft>
                        <a:buNone/>
                      </a:pPr>
                      <a:r>
                        <a:rPr lang="sv-SE" sz="600"/>
                        <a:t>Yes</a:t>
                      </a:r>
                      <a:endParaRPr sz="600"/>
                    </a:p>
                  </a:txBody>
                  <a:tcPr marT="91425" marB="91425" marR="91425" marL="91425"/>
                </a:tc>
                <a:tc>
                  <a:txBody>
                    <a:bodyPr/>
                    <a:lstStyle/>
                    <a:p>
                      <a:pPr indent="0" lvl="0" marL="0" rtl="0" algn="l">
                        <a:spcBef>
                          <a:spcPts val="0"/>
                        </a:spcBef>
                        <a:spcAft>
                          <a:spcPts val="0"/>
                        </a:spcAft>
                        <a:buNone/>
                      </a:pPr>
                      <a:r>
                        <a:rPr lang="sv-SE" sz="600"/>
                        <a:t>Yes</a:t>
                      </a:r>
                      <a:endParaRPr sz="600"/>
                    </a:p>
                  </a:txBody>
                  <a:tcPr marT="91425" marB="91425" marR="91425" marL="91425"/>
                </a:tc>
              </a:tr>
            </a:tbl>
          </a:graphicData>
        </a:graphic>
      </p:graphicFrame>
      <p:sp>
        <p:nvSpPr>
          <p:cNvPr id="584" name="Google Shape;584;p64"/>
          <p:cNvSpPr/>
          <p:nvPr/>
        </p:nvSpPr>
        <p:spPr>
          <a:xfrm>
            <a:off x="5922100" y="1333050"/>
            <a:ext cx="21336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sz="900"/>
              <a:t>(Content = Allow, Pop-Ups = Yes)</a:t>
            </a:r>
            <a:endParaRPr sz="900"/>
          </a:p>
          <a:p>
            <a:pPr indent="0" lvl="0" marL="0" rtl="0" algn="l">
              <a:spcBef>
                <a:spcPts val="0"/>
              </a:spcBef>
              <a:spcAft>
                <a:spcPts val="0"/>
              </a:spcAft>
              <a:buNone/>
            </a:pPr>
            <a:r>
              <a:rPr lang="sv-SE" sz="900"/>
              <a:t>(Content = Allow, Pop-Ups = No)</a:t>
            </a:r>
            <a:endParaRPr sz="900"/>
          </a:p>
          <a:p>
            <a:pPr indent="0" lvl="0" marL="0" rtl="0" algn="l">
              <a:spcBef>
                <a:spcPts val="0"/>
              </a:spcBef>
              <a:spcAft>
                <a:spcPts val="0"/>
              </a:spcAft>
              <a:buNone/>
            </a:pPr>
            <a:r>
              <a:rPr lang="sv-SE" sz="900"/>
              <a:t>(Content = Restrict, Pop-Ups = Yes)</a:t>
            </a:r>
            <a:endParaRPr sz="900"/>
          </a:p>
          <a:p>
            <a:pPr indent="0" lvl="0" marL="0" rtl="0" algn="l">
              <a:spcBef>
                <a:spcPts val="0"/>
              </a:spcBef>
              <a:spcAft>
                <a:spcPts val="0"/>
              </a:spcAft>
              <a:buNone/>
            </a:pPr>
            <a:r>
              <a:rPr lang="sv-SE" sz="900"/>
              <a:t>… </a:t>
            </a:r>
            <a:endParaRPr sz="900"/>
          </a:p>
        </p:txBody>
      </p:sp>
      <p:sp>
        <p:nvSpPr>
          <p:cNvPr id="585" name="Google Shape;585;p64"/>
          <p:cNvSpPr/>
          <p:nvPr/>
        </p:nvSpPr>
        <p:spPr>
          <a:xfrm>
            <a:off x="5922100" y="2517675"/>
            <a:ext cx="21336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sz="900"/>
              <a:t>(Content = Allow, Pop-Ups = Yes)</a:t>
            </a:r>
            <a:endParaRPr sz="900"/>
          </a:p>
          <a:p>
            <a:pPr indent="0" lvl="0" marL="0" rtl="0" algn="l">
              <a:spcBef>
                <a:spcPts val="0"/>
              </a:spcBef>
              <a:spcAft>
                <a:spcPts val="0"/>
              </a:spcAft>
              <a:buNone/>
            </a:pPr>
            <a:r>
              <a:rPr lang="sv-SE" sz="900" strike="sngStrike"/>
              <a:t>(Content = Allow, Pop-Ups = No)</a:t>
            </a:r>
            <a:endParaRPr sz="900" strike="sngStrike"/>
          </a:p>
          <a:p>
            <a:pPr indent="0" lvl="0" marL="0" rtl="0" algn="l">
              <a:spcBef>
                <a:spcPts val="0"/>
              </a:spcBef>
              <a:spcAft>
                <a:spcPts val="0"/>
              </a:spcAft>
              <a:buNone/>
            </a:pPr>
            <a:r>
              <a:rPr lang="sv-SE" sz="900"/>
              <a:t>(Content = Restrict, Pop-Ups = Yes)</a:t>
            </a:r>
            <a:endParaRPr sz="900"/>
          </a:p>
          <a:p>
            <a:pPr indent="0" lvl="0" marL="0" rtl="0" algn="l">
              <a:spcBef>
                <a:spcPts val="0"/>
              </a:spcBef>
              <a:spcAft>
                <a:spcPts val="0"/>
              </a:spcAft>
              <a:buNone/>
            </a:pPr>
            <a:r>
              <a:rPr lang="sv-SE" sz="900"/>
              <a:t>… </a:t>
            </a:r>
            <a:endParaRPr sz="900"/>
          </a:p>
        </p:txBody>
      </p:sp>
      <p:graphicFrame>
        <p:nvGraphicFramePr>
          <p:cNvPr id="586" name="Google Shape;586;p64"/>
          <p:cNvGraphicFramePr/>
          <p:nvPr/>
        </p:nvGraphicFramePr>
        <p:xfrm>
          <a:off x="5768575" y="3372125"/>
          <a:ext cx="3000000" cy="3000000"/>
        </p:xfrm>
        <a:graphic>
          <a:graphicData uri="http://schemas.openxmlformats.org/drawingml/2006/table">
            <a:tbl>
              <a:tblPr>
                <a:noFill/>
                <a:tableStyleId>{1D5F7F9D-2484-4E58-8585-472DEDA46F8E}</a:tableStyleId>
              </a:tblPr>
              <a:tblGrid>
                <a:gridCol w="406775"/>
                <a:gridCol w="406775"/>
                <a:gridCol w="406775"/>
                <a:gridCol w="406775"/>
                <a:gridCol w="406775"/>
                <a:gridCol w="406775"/>
              </a:tblGrid>
              <a:tr h="265975">
                <a:tc>
                  <a:txBody>
                    <a:bodyPr/>
                    <a:lstStyle/>
                    <a:p>
                      <a:pPr indent="0" lvl="0" marL="0" rtl="0" algn="l">
                        <a:spcBef>
                          <a:spcPts val="0"/>
                        </a:spcBef>
                        <a:spcAft>
                          <a:spcPts val="0"/>
                        </a:spcAft>
                        <a:buNone/>
                      </a:pPr>
                      <a:r>
                        <a:rPr lang="sv-SE" sz="600"/>
                        <a:t>..</a:t>
                      </a:r>
                      <a:endParaRPr sz="600"/>
                    </a:p>
                  </a:txBody>
                  <a:tcPr marT="91425" marB="91425" marR="91425" marL="91425"/>
                </a:tc>
                <a:tc>
                  <a:txBody>
                    <a:bodyPr/>
                    <a:lstStyle/>
                    <a:p>
                      <a:pPr indent="0" lvl="0" marL="0" rtl="0" algn="l">
                        <a:spcBef>
                          <a:spcPts val="0"/>
                        </a:spcBef>
                        <a:spcAft>
                          <a:spcPts val="0"/>
                        </a:spcAft>
                        <a:buNone/>
                      </a:pPr>
                      <a:r>
                        <a:rPr lang="sv-SE" sz="600"/>
                        <a:t>..</a:t>
                      </a:r>
                      <a:endParaRPr sz="600"/>
                    </a:p>
                  </a:txBody>
                  <a:tcPr marT="91425" marB="91425" marR="91425" marL="91425"/>
                </a:tc>
                <a:tc>
                  <a:txBody>
                    <a:bodyPr/>
                    <a:lstStyle/>
                    <a:p>
                      <a:pPr indent="0" lvl="0" marL="0" rtl="0" algn="l">
                        <a:spcBef>
                          <a:spcPts val="0"/>
                        </a:spcBef>
                        <a:spcAft>
                          <a:spcPts val="0"/>
                        </a:spcAft>
                        <a:buNone/>
                      </a:pPr>
                      <a:r>
                        <a:rPr lang="sv-SE" sz="600"/>
                        <a:t>..</a:t>
                      </a:r>
                      <a:endParaRPr sz="600"/>
                    </a:p>
                  </a:txBody>
                  <a:tcPr marT="91425" marB="91425" marR="91425" marL="91425"/>
                </a:tc>
                <a:tc>
                  <a:txBody>
                    <a:bodyPr/>
                    <a:lstStyle/>
                    <a:p>
                      <a:pPr indent="0" lvl="0" marL="0" rtl="0" algn="l">
                        <a:spcBef>
                          <a:spcPts val="0"/>
                        </a:spcBef>
                        <a:spcAft>
                          <a:spcPts val="0"/>
                        </a:spcAft>
                        <a:buNone/>
                      </a:pPr>
                      <a:r>
                        <a:rPr lang="sv-SE" sz="600"/>
                        <a:t>..</a:t>
                      </a:r>
                      <a:endParaRPr sz="600"/>
                    </a:p>
                  </a:txBody>
                  <a:tcPr marT="91425" marB="91425" marR="91425" marL="91425"/>
                </a:tc>
                <a:tc>
                  <a:txBody>
                    <a:bodyPr/>
                    <a:lstStyle/>
                    <a:p>
                      <a:pPr indent="0" lvl="0" marL="0" rtl="0" algn="l">
                        <a:spcBef>
                          <a:spcPts val="0"/>
                        </a:spcBef>
                        <a:spcAft>
                          <a:spcPts val="0"/>
                        </a:spcAft>
                        <a:buNone/>
                      </a:pPr>
                      <a:r>
                        <a:rPr lang="sv-SE" sz="600"/>
                        <a:t>..</a:t>
                      </a:r>
                      <a:endParaRPr sz="600"/>
                    </a:p>
                  </a:txBody>
                  <a:tcPr marT="91425" marB="91425" marR="91425" marL="91425"/>
                </a:tc>
                <a:tc>
                  <a:txBody>
                    <a:bodyPr/>
                    <a:lstStyle/>
                    <a:p>
                      <a:pPr indent="0" lvl="0" marL="0" rtl="0" algn="l">
                        <a:spcBef>
                          <a:spcPts val="0"/>
                        </a:spcBef>
                        <a:spcAft>
                          <a:spcPts val="0"/>
                        </a:spcAft>
                        <a:buNone/>
                      </a:pPr>
                      <a:r>
                        <a:rPr lang="sv-SE" sz="600"/>
                        <a:t>..</a:t>
                      </a:r>
                      <a:endParaRPr sz="600"/>
                    </a:p>
                  </a:txBody>
                  <a:tcPr marT="91425" marB="91425" marR="91425" marL="91425"/>
                </a:tc>
              </a:tr>
              <a:tr h="265975">
                <a:tc>
                  <a:txBody>
                    <a:bodyPr/>
                    <a:lstStyle/>
                    <a:p>
                      <a:pPr indent="0" lvl="0" marL="0" rtl="0" algn="l">
                        <a:spcBef>
                          <a:spcPts val="0"/>
                        </a:spcBef>
                        <a:spcAft>
                          <a:spcPts val="0"/>
                        </a:spcAft>
                        <a:buNone/>
                      </a:pPr>
                      <a:r>
                        <a:rPr lang="sv-SE" sz="600"/>
                        <a:t>Allow</a:t>
                      </a:r>
                      <a:endParaRPr sz="600"/>
                    </a:p>
                  </a:txBody>
                  <a:tcPr marT="91425" marB="91425" marR="91425" marL="91425"/>
                </a:tc>
                <a:tc>
                  <a:txBody>
                    <a:bodyPr/>
                    <a:lstStyle/>
                    <a:p>
                      <a:pPr indent="0" lvl="0" marL="0" rtl="0" algn="l">
                        <a:spcBef>
                          <a:spcPts val="0"/>
                        </a:spcBef>
                        <a:spcAft>
                          <a:spcPts val="0"/>
                        </a:spcAft>
                        <a:buNone/>
                      </a:pPr>
                      <a:r>
                        <a:rPr lang="sv-SE" sz="600"/>
                        <a:t>No</a:t>
                      </a:r>
                      <a:endParaRPr sz="600"/>
                    </a:p>
                  </a:txBody>
                  <a:tcPr marT="91425" marB="91425" marR="91425" marL="91425"/>
                </a:tc>
                <a:tc>
                  <a:txBody>
                    <a:bodyPr/>
                    <a:lstStyle/>
                    <a:p>
                      <a:pPr indent="0" lvl="0" marL="0" rtl="0" algn="l">
                        <a:spcBef>
                          <a:spcPts val="0"/>
                        </a:spcBef>
                        <a:spcAft>
                          <a:spcPts val="0"/>
                        </a:spcAft>
                        <a:buNone/>
                      </a:pPr>
                      <a:r>
                        <a:rPr lang="sv-SE" sz="600"/>
                        <a:t>Block</a:t>
                      </a:r>
                      <a:endParaRPr sz="600"/>
                    </a:p>
                  </a:txBody>
                  <a:tcPr marT="91425" marB="91425" marR="91425" marL="91425"/>
                </a:tc>
                <a:tc>
                  <a:txBody>
                    <a:bodyPr/>
                    <a:lstStyle/>
                    <a:p>
                      <a:pPr indent="0" lvl="0" marL="0" rtl="0" algn="l">
                        <a:spcBef>
                          <a:spcPts val="0"/>
                        </a:spcBef>
                        <a:spcAft>
                          <a:spcPts val="0"/>
                        </a:spcAft>
                        <a:buNone/>
                      </a:pPr>
                      <a:r>
                        <a:rPr lang="sv-SE" sz="600"/>
                        <a:t>No</a:t>
                      </a:r>
                      <a:endParaRPr sz="600"/>
                    </a:p>
                  </a:txBody>
                  <a:tcPr marT="91425" marB="91425" marR="91425" marL="91425"/>
                </a:tc>
                <a:tc>
                  <a:txBody>
                    <a:bodyPr/>
                    <a:lstStyle/>
                    <a:p>
                      <a:pPr indent="0" lvl="0" marL="0" rtl="0" algn="l">
                        <a:spcBef>
                          <a:spcPts val="0"/>
                        </a:spcBef>
                        <a:spcAft>
                          <a:spcPts val="0"/>
                        </a:spcAft>
                        <a:buNone/>
                      </a:pPr>
                      <a:r>
                        <a:rPr lang="sv-SE" sz="600"/>
                        <a:t>Yes</a:t>
                      </a:r>
                      <a:endParaRPr sz="600"/>
                    </a:p>
                  </a:txBody>
                  <a:tcPr marT="91425" marB="91425" marR="91425" marL="91425"/>
                </a:tc>
                <a:tc>
                  <a:txBody>
                    <a:bodyPr/>
                    <a:lstStyle/>
                    <a:p>
                      <a:pPr indent="0" lvl="0" marL="0" rtl="0" algn="l">
                        <a:spcBef>
                          <a:spcPts val="0"/>
                        </a:spcBef>
                        <a:spcAft>
                          <a:spcPts val="0"/>
                        </a:spcAft>
                        <a:buNone/>
                      </a:pPr>
                      <a:r>
                        <a:rPr lang="sv-SE" sz="600"/>
                        <a:t>Yes</a:t>
                      </a:r>
                      <a:endParaRPr sz="600"/>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
                                        <p:tgtEl>
                                          <p:spTgt spid="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
                                        <p:tgtEl>
                                          <p:spTgt spid="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
                                        <p:tgtEl>
                                          <p:spTgt spid="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93" name="Google Shape;593;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Fitness Function</a:t>
            </a:r>
            <a:endParaRPr/>
          </a:p>
        </p:txBody>
      </p:sp>
      <p:sp>
        <p:nvSpPr>
          <p:cNvPr id="594" name="Google Shape;594;p65"/>
          <p:cNvSpPr txBox="1"/>
          <p:nvPr>
            <p:ph idx="1" type="body"/>
          </p:nvPr>
        </p:nvSpPr>
        <p:spPr>
          <a:xfrm>
            <a:off x="468900" y="1282400"/>
            <a:ext cx="58956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Size of the covering array.</a:t>
            </a:r>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coveringArray.length();</a:t>
            </a:r>
            <a:endParaRPr>
              <a:latin typeface="Consolas"/>
              <a:ea typeface="Consolas"/>
              <a:cs typeface="Consolas"/>
              <a:sym typeface="Consolas"/>
            </a:endParaRPr>
          </a:p>
          <a:p>
            <a:pPr indent="-368300" lvl="1" marL="914400" rtl="0" algn="l">
              <a:spcBef>
                <a:spcPts val="500"/>
              </a:spcBef>
              <a:spcAft>
                <a:spcPts val="0"/>
              </a:spcAft>
              <a:buSzPts val="2200"/>
              <a:buChar char="•"/>
            </a:pPr>
            <a:r>
              <a:rPr lang="sv-SE"/>
              <a:t>Want to minimize the score (smaller arrays are better)</a:t>
            </a:r>
            <a:endParaRPr/>
          </a:p>
          <a:p>
            <a:pPr indent="-393700" lvl="0" marL="457200" rtl="0" algn="l">
              <a:spcBef>
                <a:spcPts val="1000"/>
              </a:spcBef>
              <a:spcAft>
                <a:spcPts val="0"/>
              </a:spcAft>
              <a:buSzPts val="2600"/>
              <a:buChar char="•"/>
            </a:pPr>
            <a:r>
              <a:rPr lang="sv-SE"/>
              <a:t>Can be measured, fast calculation.</a:t>
            </a:r>
            <a:endParaRPr/>
          </a:p>
          <a:p>
            <a:pPr indent="-393700" lvl="0" marL="457200" rtl="0" algn="l">
              <a:spcBef>
                <a:spcPts val="1000"/>
              </a:spcBef>
              <a:spcAft>
                <a:spcPts val="0"/>
              </a:spcAft>
              <a:buSzPts val="2600"/>
              <a:buChar char="•"/>
            </a:pPr>
            <a:r>
              <a:rPr lang="sv-SE"/>
              <a:t>Tells us which solutions are better.</a:t>
            </a:r>
            <a:endParaRPr/>
          </a:p>
          <a:p>
            <a:pPr indent="-393700" lvl="0" marL="457200" rtl="0" algn="l">
              <a:spcBef>
                <a:spcPts val="1000"/>
              </a:spcBef>
              <a:spcAft>
                <a:spcPts val="0"/>
              </a:spcAft>
              <a:buSzPts val="2600"/>
              <a:buChar char="•"/>
            </a:pPr>
            <a:r>
              <a:rPr lang="sv-SE"/>
              <a:t>Does not offer detailed feedback, but still works.</a:t>
            </a:r>
            <a:endParaRPr/>
          </a:p>
        </p:txBody>
      </p:sp>
      <p:graphicFrame>
        <p:nvGraphicFramePr>
          <p:cNvPr id="595" name="Google Shape;595;p65"/>
          <p:cNvGraphicFramePr/>
          <p:nvPr/>
        </p:nvGraphicFramePr>
        <p:xfrm>
          <a:off x="7269750" y="1532525"/>
          <a:ext cx="3000000" cy="3000000"/>
        </p:xfrm>
        <a:graphic>
          <a:graphicData uri="http://schemas.openxmlformats.org/drawingml/2006/table">
            <a:tbl>
              <a:tblPr>
                <a:noFill/>
                <a:tableStyleId>{1D5F7F9D-2484-4E58-8585-472DEDA46F8E}</a:tableStyleId>
              </a:tblPr>
              <a:tblGrid>
                <a:gridCol w="700500"/>
              </a:tblGrid>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bl>
          </a:graphicData>
        </a:graphic>
      </p:graphicFrame>
      <p:graphicFrame>
        <p:nvGraphicFramePr>
          <p:cNvPr id="596" name="Google Shape;596;p65"/>
          <p:cNvGraphicFramePr/>
          <p:nvPr/>
        </p:nvGraphicFramePr>
        <p:xfrm>
          <a:off x="7269750" y="2858750"/>
          <a:ext cx="3000000" cy="3000000"/>
        </p:xfrm>
        <a:graphic>
          <a:graphicData uri="http://schemas.openxmlformats.org/drawingml/2006/table">
            <a:tbl>
              <a:tblPr>
                <a:noFill/>
                <a:tableStyleId>{1D5F7F9D-2484-4E58-8585-472DEDA46F8E}</a:tableStyleId>
              </a:tblPr>
              <a:tblGrid>
                <a:gridCol w="700500"/>
              </a:tblGrid>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bl>
          </a:graphicData>
        </a:graphic>
      </p:graphicFrame>
      <p:graphicFrame>
        <p:nvGraphicFramePr>
          <p:cNvPr id="597" name="Google Shape;597;p65"/>
          <p:cNvGraphicFramePr/>
          <p:nvPr/>
        </p:nvGraphicFramePr>
        <p:xfrm>
          <a:off x="7269750" y="3906875"/>
          <a:ext cx="3000000" cy="3000000"/>
        </p:xfrm>
        <a:graphic>
          <a:graphicData uri="http://schemas.openxmlformats.org/drawingml/2006/table">
            <a:tbl>
              <a:tblPr>
                <a:noFill/>
                <a:tableStyleId>{1D5F7F9D-2484-4E58-8585-472DEDA46F8E}</a:tableStyleId>
              </a:tblPr>
              <a:tblGrid>
                <a:gridCol w="700500"/>
              </a:tblGrid>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bl>
          </a:graphicData>
        </a:graphic>
      </p:graphicFrame>
      <p:cxnSp>
        <p:nvCxnSpPr>
          <p:cNvPr id="598" name="Google Shape;598;p65"/>
          <p:cNvCxnSpPr/>
          <p:nvPr/>
        </p:nvCxnSpPr>
        <p:spPr>
          <a:xfrm>
            <a:off x="7603125" y="2647638"/>
            <a:ext cx="0" cy="207300"/>
          </a:xfrm>
          <a:prstGeom prst="straightConnector1">
            <a:avLst/>
          </a:prstGeom>
          <a:noFill/>
          <a:ln cap="flat" cmpd="sng" w="9525">
            <a:solidFill>
              <a:schemeClr val="dk2"/>
            </a:solidFill>
            <a:prstDash val="solid"/>
            <a:round/>
            <a:headEnd len="med" w="med" type="none"/>
            <a:tailEnd len="med" w="med" type="triangle"/>
          </a:ln>
        </p:spPr>
      </p:cxnSp>
      <p:cxnSp>
        <p:nvCxnSpPr>
          <p:cNvPr id="599" name="Google Shape;599;p65"/>
          <p:cNvCxnSpPr/>
          <p:nvPr/>
        </p:nvCxnSpPr>
        <p:spPr>
          <a:xfrm>
            <a:off x="7603125" y="3693038"/>
            <a:ext cx="0" cy="207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06" name="Google Shape;606;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Mutation</a:t>
            </a:r>
            <a:endParaRPr/>
          </a:p>
        </p:txBody>
      </p:sp>
      <p:sp>
        <p:nvSpPr>
          <p:cNvPr id="607" name="Google Shape;607;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7350" lvl="0" marL="457200" rtl="0" algn="l">
              <a:spcBef>
                <a:spcPts val="1000"/>
              </a:spcBef>
              <a:spcAft>
                <a:spcPts val="0"/>
              </a:spcAft>
              <a:buSzPts val="2500"/>
              <a:buChar char="•"/>
            </a:pPr>
            <a:r>
              <a:rPr lang="sv-SE" sz="2500"/>
              <a:t>Change a value in a test specification.</a:t>
            </a:r>
            <a:endParaRPr sz="2500"/>
          </a:p>
          <a:p>
            <a:pPr indent="-361950" lvl="1" marL="914400" rtl="0" algn="l">
              <a:spcBef>
                <a:spcPts val="500"/>
              </a:spcBef>
              <a:spcAft>
                <a:spcPts val="0"/>
              </a:spcAft>
              <a:buSzPts val="2100"/>
              <a:buChar char="•"/>
            </a:pPr>
            <a:r>
              <a:rPr lang="sv-SE" sz="2100"/>
              <a:t>Set a limit on number of changes made at one time.</a:t>
            </a:r>
            <a:endParaRPr sz="2100"/>
          </a:p>
          <a:p>
            <a:pPr indent="-361950" lvl="1" marL="914400" rtl="0" algn="l">
              <a:spcBef>
                <a:spcPts val="500"/>
              </a:spcBef>
              <a:spcAft>
                <a:spcPts val="0"/>
              </a:spcAft>
              <a:buSzPts val="2100"/>
              <a:buChar char="•"/>
            </a:pPr>
            <a:r>
              <a:rPr lang="sv-SE" sz="2100"/>
              <a:t>Maybe we can make it smaller with a few changes?</a:t>
            </a:r>
            <a:endParaRPr sz="2100"/>
          </a:p>
          <a:p>
            <a:pPr indent="-387350" lvl="0" marL="457200" rtl="0" algn="l">
              <a:spcBef>
                <a:spcPts val="1000"/>
              </a:spcBef>
              <a:spcAft>
                <a:spcPts val="0"/>
              </a:spcAft>
              <a:buSzPts val="2500"/>
              <a:buChar char="•"/>
            </a:pPr>
            <a:r>
              <a:rPr lang="sv-SE" sz="2500"/>
              <a:t>If all pairs covered in fewer tests, discard remainder.</a:t>
            </a:r>
            <a:endParaRPr sz="2500"/>
          </a:p>
          <a:p>
            <a:pPr indent="-387350" lvl="0" marL="457200" rtl="0" algn="l">
              <a:spcBef>
                <a:spcPts val="1000"/>
              </a:spcBef>
              <a:spcAft>
                <a:spcPts val="0"/>
              </a:spcAft>
              <a:buSzPts val="2500"/>
              <a:buChar char="•"/>
            </a:pPr>
            <a:r>
              <a:rPr lang="sv-SE" sz="2500"/>
              <a:t>If no longer a covering array:</a:t>
            </a:r>
            <a:endParaRPr sz="2500"/>
          </a:p>
          <a:p>
            <a:pPr indent="-361950" lvl="1" marL="914400" rtl="0" algn="l">
              <a:spcBef>
                <a:spcPts val="500"/>
              </a:spcBef>
              <a:spcAft>
                <a:spcPts val="0"/>
              </a:spcAft>
              <a:buSzPts val="2100"/>
              <a:buChar char="•"/>
            </a:pPr>
            <a:r>
              <a:rPr lang="sv-SE" sz="2100"/>
              <a:t>Throw out solution OR</a:t>
            </a:r>
            <a:endParaRPr sz="2100"/>
          </a:p>
          <a:p>
            <a:pPr indent="-361950" lvl="1" marL="914400" rtl="0" algn="l">
              <a:spcBef>
                <a:spcPts val="500"/>
              </a:spcBef>
              <a:spcAft>
                <a:spcPts val="0"/>
              </a:spcAft>
              <a:buSzPts val="2100"/>
              <a:buChar char="•"/>
            </a:pPr>
            <a:r>
              <a:rPr lang="sv-SE" sz="2100"/>
              <a:t>Revert change and try again OR</a:t>
            </a:r>
            <a:endParaRPr sz="2100"/>
          </a:p>
          <a:p>
            <a:pPr indent="-361950" lvl="1" marL="914400" rtl="0" algn="l">
              <a:spcBef>
                <a:spcPts val="500"/>
              </a:spcBef>
              <a:spcAft>
                <a:spcPts val="0"/>
              </a:spcAft>
              <a:buSzPts val="2100"/>
              <a:buChar char="•"/>
            </a:pPr>
            <a:r>
              <a:rPr lang="sv-SE" sz="2100"/>
              <a:t>Revert change and mutate different solution.</a:t>
            </a:r>
            <a:endParaRPr sz="2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14" name="Google Shape;614;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Crossover</a:t>
            </a:r>
            <a:endParaRPr/>
          </a:p>
        </p:txBody>
      </p:sp>
      <p:sp>
        <p:nvSpPr>
          <p:cNvPr id="615" name="Google Shape;615;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Take two covering arrays, create two “child” arrays.</a:t>
            </a:r>
            <a:endParaRPr/>
          </a:p>
          <a:p>
            <a:pPr indent="-393700" lvl="0" marL="457200" rtl="0" algn="l">
              <a:spcBef>
                <a:spcPts val="1000"/>
              </a:spcBef>
              <a:spcAft>
                <a:spcPts val="0"/>
              </a:spcAft>
              <a:buSzPts val="2600"/>
              <a:buChar char="•"/>
            </a:pPr>
            <a:r>
              <a:rPr lang="sv-SE"/>
              <a:t>For each specification, flip a coin:</a:t>
            </a:r>
            <a:endParaRPr/>
          </a:p>
          <a:p>
            <a:pPr indent="-368300" lvl="1" marL="914400" rtl="0" algn="l">
              <a:spcBef>
                <a:spcPts val="500"/>
              </a:spcBef>
              <a:spcAft>
                <a:spcPts val="0"/>
              </a:spcAft>
              <a:buSzPts val="2200"/>
              <a:buChar char="•"/>
            </a:pPr>
            <a:r>
              <a:rPr lang="sv-SE"/>
              <a:t>Heads: </a:t>
            </a:r>
            <a:br>
              <a:rPr lang="sv-SE"/>
            </a:br>
            <a:endParaRPr/>
          </a:p>
          <a:p>
            <a:pPr indent="-368300" lvl="1" marL="914400" rtl="0" algn="l">
              <a:spcBef>
                <a:spcPts val="500"/>
              </a:spcBef>
              <a:spcAft>
                <a:spcPts val="0"/>
              </a:spcAft>
              <a:buSzPts val="2200"/>
              <a:buChar char="•"/>
            </a:pPr>
            <a:r>
              <a:rPr lang="sv-SE"/>
              <a:t>Tails:</a:t>
            </a:r>
            <a:br>
              <a:rPr lang="sv-SE"/>
            </a:br>
            <a:endParaRPr/>
          </a:p>
          <a:p>
            <a:pPr indent="-393700" lvl="0" marL="457200" rtl="0" algn="l">
              <a:spcBef>
                <a:spcPts val="1000"/>
              </a:spcBef>
              <a:spcAft>
                <a:spcPts val="0"/>
              </a:spcAft>
              <a:buSzPts val="2600"/>
              <a:buChar char="•"/>
            </a:pPr>
            <a:r>
              <a:rPr lang="sv-SE"/>
              <a:t>Check each child:</a:t>
            </a:r>
            <a:endParaRPr/>
          </a:p>
          <a:p>
            <a:pPr indent="-368300" lvl="1" marL="914400" rtl="0" algn="l">
              <a:spcBef>
                <a:spcPts val="500"/>
              </a:spcBef>
              <a:spcAft>
                <a:spcPts val="0"/>
              </a:spcAft>
              <a:buSzPts val="2200"/>
              <a:buChar char="•"/>
            </a:pPr>
            <a:r>
              <a:rPr lang="sv-SE"/>
              <a:t>If not a covering array, discard.</a:t>
            </a:r>
            <a:endParaRPr/>
          </a:p>
          <a:p>
            <a:pPr indent="-368300" lvl="1" marL="914400" rtl="0" algn="l">
              <a:spcBef>
                <a:spcPts val="500"/>
              </a:spcBef>
              <a:spcAft>
                <a:spcPts val="0"/>
              </a:spcAft>
              <a:buSzPts val="2200"/>
              <a:buChar char="•"/>
            </a:pPr>
            <a:r>
              <a:rPr lang="sv-SE"/>
              <a:t>If still a covering array, remove redundant specifications.</a:t>
            </a:r>
            <a:endParaRPr/>
          </a:p>
        </p:txBody>
      </p:sp>
      <p:graphicFrame>
        <p:nvGraphicFramePr>
          <p:cNvPr id="616" name="Google Shape;616;p67"/>
          <p:cNvGraphicFramePr/>
          <p:nvPr/>
        </p:nvGraphicFramePr>
        <p:xfrm>
          <a:off x="3620725" y="2378325"/>
          <a:ext cx="3000000" cy="3000000"/>
        </p:xfrm>
        <a:graphic>
          <a:graphicData uri="http://schemas.openxmlformats.org/drawingml/2006/table">
            <a:tbl>
              <a:tblPr>
                <a:noFill/>
                <a:tableStyleId>{1D5F7F9D-2484-4E58-8585-472DEDA46F8E}</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17" name="Google Shape;617;p67"/>
          <p:cNvGraphicFramePr/>
          <p:nvPr/>
        </p:nvGraphicFramePr>
        <p:xfrm>
          <a:off x="3620725" y="2595475"/>
          <a:ext cx="3000000" cy="3000000"/>
        </p:xfrm>
        <a:graphic>
          <a:graphicData uri="http://schemas.openxmlformats.org/drawingml/2006/table">
            <a:tbl>
              <a:tblPr>
                <a:noFill/>
                <a:tableStyleId>{1D5F7F9D-2484-4E58-8585-472DEDA46F8E}</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r>
            </a:tbl>
          </a:graphicData>
        </a:graphic>
      </p:graphicFrame>
      <p:graphicFrame>
        <p:nvGraphicFramePr>
          <p:cNvPr id="618" name="Google Shape;618;p67"/>
          <p:cNvGraphicFramePr/>
          <p:nvPr/>
        </p:nvGraphicFramePr>
        <p:xfrm>
          <a:off x="3620725" y="2978050"/>
          <a:ext cx="3000000" cy="3000000"/>
        </p:xfrm>
        <a:graphic>
          <a:graphicData uri="http://schemas.openxmlformats.org/drawingml/2006/table">
            <a:tbl>
              <a:tblPr>
                <a:noFill/>
                <a:tableStyleId>{1D5F7F9D-2484-4E58-8585-472DEDA46F8E}</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19" name="Google Shape;619;p67"/>
          <p:cNvGraphicFramePr/>
          <p:nvPr/>
        </p:nvGraphicFramePr>
        <p:xfrm>
          <a:off x="3620725" y="3195200"/>
          <a:ext cx="3000000" cy="3000000"/>
        </p:xfrm>
        <a:graphic>
          <a:graphicData uri="http://schemas.openxmlformats.org/drawingml/2006/table">
            <a:tbl>
              <a:tblPr>
                <a:noFill/>
                <a:tableStyleId>{1D5F7F9D-2484-4E58-8585-472DEDA46F8E}</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r>
            </a:tbl>
          </a:graphicData>
        </a:graphic>
      </p:graphicFrame>
      <p:sp>
        <p:nvSpPr>
          <p:cNvPr id="620" name="Google Shape;620;p67"/>
          <p:cNvSpPr txBox="1"/>
          <p:nvPr/>
        </p:nvSpPr>
        <p:spPr>
          <a:xfrm>
            <a:off x="2624825" y="2270425"/>
            <a:ext cx="8790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Parent A</a:t>
            </a:r>
            <a:endParaRPr/>
          </a:p>
          <a:p>
            <a:pPr indent="0" lvl="0" marL="0" rtl="0" algn="l">
              <a:spcBef>
                <a:spcPts val="0"/>
              </a:spcBef>
              <a:spcAft>
                <a:spcPts val="0"/>
              </a:spcAft>
              <a:buNone/>
            </a:pPr>
            <a:r>
              <a:rPr lang="sv-SE"/>
              <a:t>Parent B</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Parent A</a:t>
            </a:r>
            <a:endParaRPr/>
          </a:p>
          <a:p>
            <a:pPr indent="0" lvl="0" marL="0" rtl="0" algn="l">
              <a:spcBef>
                <a:spcPts val="0"/>
              </a:spcBef>
              <a:spcAft>
                <a:spcPts val="0"/>
              </a:spcAft>
              <a:buNone/>
            </a:pPr>
            <a:r>
              <a:rPr lang="sv-SE"/>
              <a:t>Parent B</a:t>
            </a:r>
            <a:endParaRPr/>
          </a:p>
        </p:txBody>
      </p:sp>
      <p:sp>
        <p:nvSpPr>
          <p:cNvPr id="621" name="Google Shape;621;p67"/>
          <p:cNvSpPr txBox="1"/>
          <p:nvPr/>
        </p:nvSpPr>
        <p:spPr>
          <a:xfrm>
            <a:off x="5225100" y="2270425"/>
            <a:ext cx="8790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Child </a:t>
            </a:r>
            <a:r>
              <a:rPr lang="sv-SE"/>
              <a:t>A</a:t>
            </a:r>
            <a:endParaRPr/>
          </a:p>
          <a:p>
            <a:pPr indent="0" lvl="0" marL="0" rtl="0" algn="l">
              <a:spcBef>
                <a:spcPts val="0"/>
              </a:spcBef>
              <a:spcAft>
                <a:spcPts val="0"/>
              </a:spcAft>
              <a:buNone/>
            </a:pPr>
            <a:r>
              <a:rPr lang="sv-SE"/>
              <a:t>Child B</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Child A</a:t>
            </a:r>
            <a:endParaRPr/>
          </a:p>
          <a:p>
            <a:pPr indent="0" lvl="0" marL="0" rtl="0" algn="l">
              <a:spcBef>
                <a:spcPts val="0"/>
              </a:spcBef>
              <a:spcAft>
                <a:spcPts val="0"/>
              </a:spcAft>
              <a:buNone/>
            </a:pPr>
            <a:r>
              <a:rPr lang="sv-SE"/>
              <a:t>Child B</a:t>
            </a:r>
            <a:endParaRPr/>
          </a:p>
        </p:txBody>
      </p:sp>
      <p:graphicFrame>
        <p:nvGraphicFramePr>
          <p:cNvPr id="622" name="Google Shape;622;p67"/>
          <p:cNvGraphicFramePr/>
          <p:nvPr/>
        </p:nvGraphicFramePr>
        <p:xfrm>
          <a:off x="6173825" y="2378325"/>
          <a:ext cx="3000000" cy="3000000"/>
        </p:xfrm>
        <a:graphic>
          <a:graphicData uri="http://schemas.openxmlformats.org/drawingml/2006/table">
            <a:tbl>
              <a:tblPr>
                <a:noFill/>
                <a:tableStyleId>{1D5F7F9D-2484-4E58-8585-472DEDA46F8E}</a:tableStyleId>
              </a:tblPr>
              <a:tblGrid>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23" name="Google Shape;623;p67"/>
          <p:cNvGraphicFramePr/>
          <p:nvPr/>
        </p:nvGraphicFramePr>
        <p:xfrm>
          <a:off x="6173825" y="2595475"/>
          <a:ext cx="3000000" cy="3000000"/>
        </p:xfrm>
        <a:graphic>
          <a:graphicData uri="http://schemas.openxmlformats.org/drawingml/2006/table">
            <a:tbl>
              <a:tblPr>
                <a:noFill/>
                <a:tableStyleId>{1D5F7F9D-2484-4E58-8585-472DEDA46F8E}</a:tableStyleId>
              </a:tblPr>
              <a:tblGrid>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r>
            </a:tbl>
          </a:graphicData>
        </a:graphic>
      </p:graphicFrame>
      <p:graphicFrame>
        <p:nvGraphicFramePr>
          <p:cNvPr id="624" name="Google Shape;624;p67"/>
          <p:cNvGraphicFramePr/>
          <p:nvPr/>
        </p:nvGraphicFramePr>
        <p:xfrm>
          <a:off x="6173825" y="3217600"/>
          <a:ext cx="3000000" cy="3000000"/>
        </p:xfrm>
        <a:graphic>
          <a:graphicData uri="http://schemas.openxmlformats.org/drawingml/2006/table">
            <a:tbl>
              <a:tblPr>
                <a:noFill/>
                <a:tableStyleId>{1D5F7F9D-2484-4E58-8585-472DEDA46F8E}</a:tableStyleId>
              </a:tblPr>
              <a:tblGrid>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25" name="Google Shape;625;p67"/>
          <p:cNvGraphicFramePr/>
          <p:nvPr/>
        </p:nvGraphicFramePr>
        <p:xfrm>
          <a:off x="6173825" y="3000438"/>
          <a:ext cx="3000000" cy="3000000"/>
        </p:xfrm>
        <a:graphic>
          <a:graphicData uri="http://schemas.openxmlformats.org/drawingml/2006/table">
            <a:tbl>
              <a:tblPr>
                <a:noFill/>
                <a:tableStyleId>{1D5F7F9D-2484-4E58-8585-472DEDA46F8E}</a:tableStyleId>
              </a:tblPr>
              <a:tblGrid>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r>
            </a:tbl>
          </a:graphicData>
        </a:graphic>
      </p:graphicFrame>
      <p:cxnSp>
        <p:nvCxnSpPr>
          <p:cNvPr id="626" name="Google Shape;626;p67"/>
          <p:cNvCxnSpPr/>
          <p:nvPr/>
        </p:nvCxnSpPr>
        <p:spPr>
          <a:xfrm>
            <a:off x="3792750" y="2447875"/>
            <a:ext cx="2559900" cy="29400"/>
          </a:xfrm>
          <a:prstGeom prst="straightConnector1">
            <a:avLst/>
          </a:prstGeom>
          <a:noFill/>
          <a:ln cap="flat" cmpd="sng" w="19050">
            <a:solidFill>
              <a:srgbClr val="00FFFF"/>
            </a:solidFill>
            <a:prstDash val="solid"/>
            <a:round/>
            <a:headEnd len="med" w="med" type="none"/>
            <a:tailEnd len="med" w="med" type="triangle"/>
          </a:ln>
        </p:spPr>
      </p:cxnSp>
      <p:cxnSp>
        <p:nvCxnSpPr>
          <p:cNvPr id="627" name="Google Shape;627;p67"/>
          <p:cNvCxnSpPr/>
          <p:nvPr/>
        </p:nvCxnSpPr>
        <p:spPr>
          <a:xfrm>
            <a:off x="3792750" y="2672025"/>
            <a:ext cx="2530500" cy="11700"/>
          </a:xfrm>
          <a:prstGeom prst="straightConnector1">
            <a:avLst/>
          </a:prstGeom>
          <a:noFill/>
          <a:ln cap="flat" cmpd="sng" w="19050">
            <a:solidFill>
              <a:srgbClr val="00FFFF"/>
            </a:solidFill>
            <a:prstDash val="solid"/>
            <a:round/>
            <a:headEnd len="med" w="med" type="none"/>
            <a:tailEnd len="med" w="med" type="triangle"/>
          </a:ln>
        </p:spPr>
      </p:cxnSp>
      <p:cxnSp>
        <p:nvCxnSpPr>
          <p:cNvPr id="628" name="Google Shape;628;p67"/>
          <p:cNvCxnSpPr/>
          <p:nvPr/>
        </p:nvCxnSpPr>
        <p:spPr>
          <a:xfrm>
            <a:off x="3875325" y="3096725"/>
            <a:ext cx="2554200" cy="224100"/>
          </a:xfrm>
          <a:prstGeom prst="straightConnector1">
            <a:avLst/>
          </a:prstGeom>
          <a:noFill/>
          <a:ln cap="flat" cmpd="sng" w="19050">
            <a:solidFill>
              <a:srgbClr val="00FFFF"/>
            </a:solidFill>
            <a:prstDash val="solid"/>
            <a:round/>
            <a:headEnd len="med" w="med" type="none"/>
            <a:tailEnd len="med" w="med" type="triangle"/>
          </a:ln>
        </p:spPr>
      </p:cxnSp>
      <p:cxnSp>
        <p:nvCxnSpPr>
          <p:cNvPr id="629" name="Google Shape;629;p67"/>
          <p:cNvCxnSpPr/>
          <p:nvPr/>
        </p:nvCxnSpPr>
        <p:spPr>
          <a:xfrm flipH="1" rot="10800000">
            <a:off x="3751450" y="3108550"/>
            <a:ext cx="2677800" cy="206400"/>
          </a:xfrm>
          <a:prstGeom prst="straightConnector1">
            <a:avLst/>
          </a:prstGeom>
          <a:noFill/>
          <a:ln cap="flat" cmpd="sng" w="19050">
            <a:solidFill>
              <a:srgbClr val="00FFFF"/>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36" name="Google Shape;636;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 Process</a:t>
            </a:r>
            <a:endParaRPr/>
          </a:p>
        </p:txBody>
      </p:sp>
      <p:sp>
        <p:nvSpPr>
          <p:cNvPr id="637" name="Google Shape;637;p6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population at random.</a:t>
            </a:r>
            <a:endParaRPr/>
          </a:p>
          <a:p>
            <a:pPr indent="-393700" lvl="0" marL="457200" rtl="0" algn="l">
              <a:spcBef>
                <a:spcPts val="1000"/>
              </a:spcBef>
              <a:spcAft>
                <a:spcPts val="0"/>
              </a:spcAft>
              <a:buSzPts val="2600"/>
              <a:buChar char="•"/>
            </a:pPr>
            <a:r>
              <a:rPr lang="sv-SE"/>
              <a:t>Score each by size.</a:t>
            </a:r>
            <a:endParaRPr/>
          </a:p>
          <a:p>
            <a:pPr indent="-393700" lvl="0" marL="457200" rtl="0" algn="l">
              <a:spcBef>
                <a:spcPts val="1000"/>
              </a:spcBef>
              <a:spcAft>
                <a:spcPts val="0"/>
              </a:spcAft>
              <a:buSzPts val="2600"/>
              <a:buChar char="•"/>
            </a:pPr>
            <a:r>
              <a:rPr lang="sv-SE"/>
              <a:t>Create new population.</a:t>
            </a:r>
            <a:endParaRPr/>
          </a:p>
          <a:p>
            <a:pPr indent="-368300" lvl="1" marL="914400" rtl="0" algn="l">
              <a:spcBef>
                <a:spcPts val="500"/>
              </a:spcBef>
              <a:spcAft>
                <a:spcPts val="0"/>
              </a:spcAft>
              <a:buSzPts val="2200"/>
              <a:buChar char="•"/>
            </a:pPr>
            <a:r>
              <a:rPr lang="sv-SE"/>
              <a:t>Retain best arrays (10%)</a:t>
            </a:r>
            <a:endParaRPr/>
          </a:p>
          <a:p>
            <a:pPr indent="-368300" lvl="1" marL="914400" rtl="0" algn="l">
              <a:spcBef>
                <a:spcPts val="500"/>
              </a:spcBef>
              <a:spcAft>
                <a:spcPts val="0"/>
              </a:spcAft>
              <a:buSzPts val="2200"/>
              <a:buChar char="•"/>
            </a:pPr>
            <a:r>
              <a:rPr lang="sv-SE"/>
              <a:t>Create mutations (30%)</a:t>
            </a:r>
            <a:endParaRPr/>
          </a:p>
          <a:p>
            <a:pPr indent="-368300" lvl="1" marL="914400" rtl="0" algn="l">
              <a:spcBef>
                <a:spcPts val="500"/>
              </a:spcBef>
              <a:spcAft>
                <a:spcPts val="0"/>
              </a:spcAft>
              <a:buSzPts val="2200"/>
              <a:buChar char="•"/>
            </a:pPr>
            <a:r>
              <a:rPr lang="sv-SE"/>
              <a:t>Create children (30%)</a:t>
            </a:r>
            <a:endParaRPr/>
          </a:p>
          <a:p>
            <a:pPr indent="-368300" lvl="1" marL="914400" rtl="0" algn="l">
              <a:spcBef>
                <a:spcPts val="500"/>
              </a:spcBef>
              <a:spcAft>
                <a:spcPts val="0"/>
              </a:spcAft>
              <a:buSzPts val="2200"/>
              <a:buChar char="•"/>
            </a:pPr>
            <a:r>
              <a:rPr lang="sv-SE"/>
              <a:t>Generate random (30%)</a:t>
            </a:r>
            <a:endParaRPr/>
          </a:p>
          <a:p>
            <a:pPr indent="-393700" lvl="0" marL="457200" rtl="0" algn="l">
              <a:spcBef>
                <a:spcPts val="1000"/>
              </a:spcBef>
              <a:spcAft>
                <a:spcPts val="0"/>
              </a:spcAft>
              <a:buSzPts val="2600"/>
              <a:buChar char="•"/>
            </a:pPr>
            <a:r>
              <a:rPr lang="sv-SE"/>
              <a:t>Repeat until budget expires.</a:t>
            </a:r>
            <a:endParaRPr/>
          </a:p>
        </p:txBody>
      </p:sp>
      <p:graphicFrame>
        <p:nvGraphicFramePr>
          <p:cNvPr id="638" name="Google Shape;638;p68"/>
          <p:cNvGraphicFramePr/>
          <p:nvPr/>
        </p:nvGraphicFramePr>
        <p:xfrm>
          <a:off x="5231025" y="2696825"/>
          <a:ext cx="3000000" cy="3000000"/>
        </p:xfrm>
        <a:graphic>
          <a:graphicData uri="http://schemas.openxmlformats.org/drawingml/2006/table">
            <a:tbl>
              <a:tblPr>
                <a:noFill/>
                <a:tableStyleId>{1D5F7F9D-2484-4E58-8585-472DEDA46F8E}</a:tableStyleId>
              </a:tblPr>
              <a:tblGrid>
                <a:gridCol w="382850"/>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39" name="Google Shape;639;p68"/>
          <p:cNvGraphicFramePr/>
          <p:nvPr/>
        </p:nvGraphicFramePr>
        <p:xfrm>
          <a:off x="5231025" y="2913975"/>
          <a:ext cx="3000000" cy="3000000"/>
        </p:xfrm>
        <a:graphic>
          <a:graphicData uri="http://schemas.openxmlformats.org/drawingml/2006/table">
            <a:tbl>
              <a:tblPr>
                <a:noFill/>
                <a:tableStyleId>{1D5F7F9D-2484-4E58-8585-472DEDA46F8E}</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r>
            </a:tbl>
          </a:graphicData>
        </a:graphic>
      </p:graphicFrame>
      <p:graphicFrame>
        <p:nvGraphicFramePr>
          <p:cNvPr id="640" name="Google Shape;640;p68"/>
          <p:cNvGraphicFramePr/>
          <p:nvPr/>
        </p:nvGraphicFramePr>
        <p:xfrm>
          <a:off x="6616200" y="3067475"/>
          <a:ext cx="3000000" cy="3000000"/>
        </p:xfrm>
        <a:graphic>
          <a:graphicData uri="http://schemas.openxmlformats.org/drawingml/2006/table">
            <a:tbl>
              <a:tblPr>
                <a:noFill/>
                <a:tableStyleId>{1D5F7F9D-2484-4E58-8585-472DEDA46F8E}</a:tableStyleId>
              </a:tblPr>
              <a:tblGrid>
                <a:gridCol w="382850"/>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FF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41" name="Google Shape;641;p68"/>
          <p:cNvGraphicFramePr/>
          <p:nvPr/>
        </p:nvGraphicFramePr>
        <p:xfrm>
          <a:off x="6616200" y="3284625"/>
          <a:ext cx="3000000" cy="3000000"/>
        </p:xfrm>
        <a:graphic>
          <a:graphicData uri="http://schemas.openxmlformats.org/drawingml/2006/table">
            <a:tbl>
              <a:tblPr>
                <a:noFill/>
                <a:tableStyleId>{1D5F7F9D-2484-4E58-8585-472DEDA46F8E}</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FF00"/>
                    </a:solidFill>
                  </a:tcPr>
                </a:tc>
              </a:tr>
            </a:tbl>
          </a:graphicData>
        </a:graphic>
      </p:graphicFrame>
      <p:graphicFrame>
        <p:nvGraphicFramePr>
          <p:cNvPr id="642" name="Google Shape;642;p68"/>
          <p:cNvGraphicFramePr/>
          <p:nvPr/>
        </p:nvGraphicFramePr>
        <p:xfrm>
          <a:off x="5231025" y="3501775"/>
          <a:ext cx="3000000" cy="3000000"/>
        </p:xfrm>
        <a:graphic>
          <a:graphicData uri="http://schemas.openxmlformats.org/drawingml/2006/table">
            <a:tbl>
              <a:tblPr>
                <a:noFill/>
                <a:tableStyleId>{1D5F7F9D-2484-4E58-8585-472DEDA46F8E}</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43" name="Google Shape;643;p68"/>
          <p:cNvGraphicFramePr/>
          <p:nvPr/>
        </p:nvGraphicFramePr>
        <p:xfrm>
          <a:off x="5231025" y="3718925"/>
          <a:ext cx="3000000" cy="3000000"/>
        </p:xfrm>
        <a:graphic>
          <a:graphicData uri="http://schemas.openxmlformats.org/drawingml/2006/table">
            <a:tbl>
              <a:tblPr>
                <a:noFill/>
                <a:tableStyleId>{1D5F7F9D-2484-4E58-8585-472DEDA46F8E}</a:tableStyleId>
              </a:tblPr>
              <a:tblGrid>
                <a:gridCol w="382850"/>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44" name="Google Shape;644;p68"/>
          <p:cNvGraphicFramePr/>
          <p:nvPr/>
        </p:nvGraphicFramePr>
        <p:xfrm>
          <a:off x="7137150" y="3816300"/>
          <a:ext cx="3000000" cy="3000000"/>
        </p:xfrm>
        <a:graphic>
          <a:graphicData uri="http://schemas.openxmlformats.org/drawingml/2006/table">
            <a:tbl>
              <a:tblPr>
                <a:noFill/>
                <a:tableStyleId>{1D5F7F9D-2484-4E58-8585-472DEDA46F8E}</a:tableStyleId>
              </a:tblPr>
              <a:tblGrid>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6AA84F"/>
                    </a:solidFill>
                  </a:tcPr>
                </a:tc>
                <a:tc>
                  <a:txBody>
                    <a:bodyPr/>
                    <a:lstStyle/>
                    <a:p>
                      <a:pPr indent="0" lvl="0" marL="0" rtl="0" algn="l">
                        <a:spcBef>
                          <a:spcPts val="0"/>
                        </a:spcBef>
                        <a:spcAft>
                          <a:spcPts val="0"/>
                        </a:spcAft>
                        <a:buNone/>
                      </a:pPr>
                      <a:r>
                        <a:t/>
                      </a:r>
                      <a:endParaRPr sz="100"/>
                    </a:p>
                  </a:txBody>
                  <a:tcPr marT="91425" marB="91425" marR="91425" marL="91425">
                    <a:solidFill>
                      <a:srgbClr val="5B0F00"/>
                    </a:solidFill>
                  </a:tcPr>
                </a:tc>
              </a:tr>
            </a:tbl>
          </a:graphicData>
        </a:graphic>
      </p:graphicFrame>
      <p:graphicFrame>
        <p:nvGraphicFramePr>
          <p:cNvPr id="645" name="Google Shape;645;p68"/>
          <p:cNvGraphicFramePr/>
          <p:nvPr/>
        </p:nvGraphicFramePr>
        <p:xfrm>
          <a:off x="7137150" y="4033450"/>
          <a:ext cx="3000000" cy="3000000"/>
        </p:xfrm>
        <a:graphic>
          <a:graphicData uri="http://schemas.openxmlformats.org/drawingml/2006/table">
            <a:tbl>
              <a:tblPr>
                <a:noFill/>
                <a:tableStyleId>{1D5F7F9D-2484-4E58-8585-472DEDA46F8E}</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D5A6BD"/>
                    </a:solidFill>
                  </a:tcPr>
                </a:tc>
                <a:tc>
                  <a:txBody>
                    <a:bodyPr/>
                    <a:lstStyle/>
                    <a:p>
                      <a:pPr indent="0" lvl="0" marL="0" rtl="0" algn="l">
                        <a:spcBef>
                          <a:spcPts val="0"/>
                        </a:spcBef>
                        <a:spcAft>
                          <a:spcPts val="0"/>
                        </a:spcAft>
                        <a:buNone/>
                      </a:pPr>
                      <a:r>
                        <a:t/>
                      </a:r>
                      <a:endParaRPr sz="100"/>
                    </a:p>
                  </a:txBody>
                  <a:tcPr marT="91425" marB="91425" marR="91425" marL="91425">
                    <a:solidFill>
                      <a:srgbClr val="EA9999"/>
                    </a:solidFill>
                  </a:tcPr>
                </a:tc>
                <a:tc>
                  <a:txBody>
                    <a:bodyPr/>
                    <a:lstStyle/>
                    <a:p>
                      <a:pPr indent="0" lvl="0" marL="0" rtl="0" algn="l">
                        <a:spcBef>
                          <a:spcPts val="0"/>
                        </a:spcBef>
                        <a:spcAft>
                          <a:spcPts val="0"/>
                        </a:spcAft>
                        <a:buNone/>
                      </a:pPr>
                      <a:r>
                        <a:t/>
                      </a:r>
                      <a:endParaRPr sz="100"/>
                    </a:p>
                  </a:txBody>
                  <a:tcPr marT="91425" marB="91425" marR="91425" marL="91425">
                    <a:solidFill>
                      <a:srgbClr val="6FA8DC"/>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52" name="Google Shape;652;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Not Just Test Generation...</a:t>
            </a:r>
            <a:endParaRPr/>
          </a:p>
        </p:txBody>
      </p:sp>
      <p:sp>
        <p:nvSpPr>
          <p:cNvPr id="653" name="Google Shape;653;p6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C</a:t>
            </a:r>
            <a:r>
              <a:rPr lang="sv-SE"/>
              <a:t>an be applied to any problem with:</a:t>
            </a:r>
            <a:endParaRPr/>
          </a:p>
          <a:p>
            <a:pPr indent="-393700" lvl="0" marL="457200" rtl="0" algn="l">
              <a:spcBef>
                <a:spcPts val="1000"/>
              </a:spcBef>
              <a:spcAft>
                <a:spcPts val="0"/>
              </a:spcAft>
              <a:buSzPts val="2600"/>
              <a:buChar char="•"/>
            </a:pPr>
            <a:r>
              <a:rPr lang="sv-SE"/>
              <a:t>Large search space.</a:t>
            </a:r>
            <a:endParaRPr/>
          </a:p>
          <a:p>
            <a:pPr indent="-393700" lvl="0" marL="457200" rtl="0" algn="l">
              <a:spcBef>
                <a:spcPts val="1000"/>
              </a:spcBef>
              <a:spcAft>
                <a:spcPts val="0"/>
              </a:spcAft>
              <a:buSzPts val="2600"/>
              <a:buChar char="•"/>
            </a:pPr>
            <a:r>
              <a:rPr lang="sv-SE"/>
              <a:t>Fitness function and solution generation with low computational complexity.</a:t>
            </a:r>
            <a:endParaRPr/>
          </a:p>
          <a:p>
            <a:pPr indent="-393700" lvl="0" marL="457200" rtl="0" algn="l">
              <a:spcBef>
                <a:spcPts val="1000"/>
              </a:spcBef>
              <a:spcAft>
                <a:spcPts val="0"/>
              </a:spcAft>
              <a:buSzPts val="2600"/>
              <a:buChar char="•"/>
            </a:pPr>
            <a:r>
              <a:rPr lang="sv-SE"/>
              <a:t>Approximate continuity in fitness function scoring.</a:t>
            </a:r>
            <a:endParaRPr/>
          </a:p>
          <a:p>
            <a:pPr indent="-393700" lvl="0" marL="457200" rtl="0" algn="l">
              <a:spcBef>
                <a:spcPts val="1000"/>
              </a:spcBef>
              <a:spcAft>
                <a:spcPts val="0"/>
              </a:spcAft>
              <a:buSzPts val="2600"/>
              <a:buChar char="•"/>
            </a:pPr>
            <a:r>
              <a:rPr lang="sv-SE"/>
              <a:t>No known optimal solution.</a:t>
            </a:r>
            <a:endParaRPr/>
          </a:p>
          <a:p>
            <a:pPr indent="0" lvl="0" marL="0" rtl="0" algn="l">
              <a:spcBef>
                <a:spcPts val="100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Automated Program Repair</a:t>
            </a:r>
            <a:endParaRPr/>
          </a:p>
        </p:txBody>
      </p:sp>
      <p:sp>
        <p:nvSpPr>
          <p:cNvPr id="659" name="Google Shape;659;p7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a:t>
            </a:r>
            <a:r>
              <a:rPr lang="sv-SE"/>
              <a:t>roduce patches for common bug types. </a:t>
            </a:r>
            <a:endParaRPr/>
          </a:p>
          <a:p>
            <a:pPr indent="-393700" lvl="0" marL="457200" rtl="0" algn="l">
              <a:spcBef>
                <a:spcPts val="1000"/>
              </a:spcBef>
              <a:spcAft>
                <a:spcPts val="0"/>
              </a:spcAft>
              <a:buSzPts val="2600"/>
              <a:buChar char="•"/>
            </a:pPr>
            <a:r>
              <a:rPr lang="sv-SE"/>
              <a:t>Many bugs can be fixed with just a few changes to the source code - inserting new code, and deleting or moving existing code. </a:t>
            </a:r>
            <a:endParaRPr/>
          </a:p>
          <a:p>
            <a:pPr indent="-368300" lvl="1" marL="914400" rtl="0" algn="l">
              <a:spcBef>
                <a:spcPts val="500"/>
              </a:spcBef>
              <a:spcAft>
                <a:spcPts val="0"/>
              </a:spcAft>
              <a:buSzPts val="2200"/>
              <a:buChar char="•"/>
            </a:pPr>
            <a:r>
              <a:rPr lang="sv-SE"/>
              <a:t>Add null values check.</a:t>
            </a:r>
            <a:endParaRPr/>
          </a:p>
          <a:p>
            <a:pPr indent="-368300" lvl="1" marL="914400" rtl="0" algn="l">
              <a:spcBef>
                <a:spcPts val="500"/>
              </a:spcBef>
              <a:spcAft>
                <a:spcPts val="0"/>
              </a:spcAft>
              <a:buSzPts val="2200"/>
              <a:buChar char="•"/>
            </a:pPr>
            <a:r>
              <a:rPr lang="sv-SE"/>
              <a:t>Change conditional expression.</a:t>
            </a:r>
            <a:endParaRPr/>
          </a:p>
          <a:p>
            <a:pPr indent="-368300" lvl="1" marL="914400" rtl="0" algn="l">
              <a:spcBef>
                <a:spcPts val="500"/>
              </a:spcBef>
              <a:spcAft>
                <a:spcPts val="0"/>
              </a:spcAft>
              <a:buSzPts val="2200"/>
              <a:buChar char="•"/>
            </a:pPr>
            <a:r>
              <a:rPr lang="sv-SE"/>
              <a:t>Move a line within a try-catch block.</a:t>
            </a:r>
            <a:endParaRPr/>
          </a:p>
        </p:txBody>
      </p:sp>
      <p:sp>
        <p:nvSpPr>
          <p:cNvPr id="660" name="Google Shape;660;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Generate and Validate</a:t>
            </a:r>
            <a:endParaRPr/>
          </a:p>
        </p:txBody>
      </p:sp>
      <p:sp>
        <p:nvSpPr>
          <p:cNvPr id="666" name="Google Shape;666;p7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Genetic programming</a:t>
            </a:r>
            <a:r>
              <a:rPr lang="sv-SE"/>
              <a:t> - solutions represent sequences of edits to the source code. </a:t>
            </a:r>
            <a:endParaRPr/>
          </a:p>
          <a:p>
            <a:pPr indent="-393700" lvl="0" marL="457200" rtl="0" algn="l">
              <a:spcBef>
                <a:spcPts val="1000"/>
              </a:spcBef>
              <a:spcAft>
                <a:spcPts val="0"/>
              </a:spcAft>
              <a:buSzPts val="2600"/>
              <a:buChar char="•"/>
            </a:pPr>
            <a:r>
              <a:rPr b="1" lang="sv-SE"/>
              <a:t>Generate and validate approach</a:t>
            </a:r>
            <a:r>
              <a:rPr lang="sv-SE"/>
              <a:t>:</a:t>
            </a:r>
            <a:endParaRPr/>
          </a:p>
          <a:p>
            <a:pPr indent="-368300" lvl="1" marL="914400" rtl="0" algn="l">
              <a:spcBef>
                <a:spcPts val="500"/>
              </a:spcBef>
              <a:spcAft>
                <a:spcPts val="0"/>
              </a:spcAft>
              <a:buSzPts val="2200"/>
              <a:buChar char="•"/>
            </a:pPr>
            <a:r>
              <a:rPr lang="sv-SE"/>
              <a:t>Fitness function: how many tests pass?</a:t>
            </a:r>
            <a:endParaRPr/>
          </a:p>
          <a:p>
            <a:pPr indent="-368300" lvl="1" marL="914400" rtl="0" algn="l">
              <a:spcBef>
                <a:spcPts val="500"/>
              </a:spcBef>
              <a:spcAft>
                <a:spcPts val="0"/>
              </a:spcAft>
              <a:buSzPts val="2200"/>
              <a:buChar char="•"/>
            </a:pPr>
            <a:r>
              <a:rPr lang="sv-SE"/>
              <a:t>Patches that pass more tests create new population:</a:t>
            </a:r>
            <a:endParaRPr/>
          </a:p>
          <a:p>
            <a:pPr indent="-342900" lvl="2" marL="1371600" rtl="0" algn="l">
              <a:spcBef>
                <a:spcPts val="500"/>
              </a:spcBef>
              <a:spcAft>
                <a:spcPts val="0"/>
              </a:spcAft>
              <a:buSzPts val="1800"/>
              <a:buChar char="•"/>
            </a:pPr>
            <a:r>
              <a:rPr lang="sv-SE"/>
              <a:t>Mutation: Change one edit into another.</a:t>
            </a:r>
            <a:endParaRPr/>
          </a:p>
          <a:p>
            <a:pPr indent="-342900" lvl="2" marL="1371600" rtl="0" algn="l">
              <a:spcBef>
                <a:spcPts val="500"/>
              </a:spcBef>
              <a:spcAft>
                <a:spcPts val="0"/>
              </a:spcAft>
              <a:buSzPts val="1800"/>
              <a:buChar char="•"/>
            </a:pPr>
            <a:r>
              <a:rPr lang="sv-SE"/>
              <a:t>Crossover: Merge edits from two parent patches.</a:t>
            </a:r>
            <a:endParaRPr/>
          </a:p>
        </p:txBody>
      </p:sp>
      <p:sp>
        <p:nvSpPr>
          <p:cNvPr id="667" name="Google Shape;667;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4" name="Google Shape;174;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400"/>
              <a:t>Test Creation as a Search Problem</a:t>
            </a:r>
            <a:endParaRPr sz="3400"/>
          </a:p>
        </p:txBody>
      </p:sp>
      <p:sp>
        <p:nvSpPr>
          <p:cNvPr id="175" name="Google Shape;175;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 you have a </a:t>
            </a:r>
            <a:r>
              <a:rPr b="1" lang="sv-SE"/>
              <a:t>goal </a:t>
            </a:r>
            <a:r>
              <a:rPr lang="sv-SE"/>
              <a:t>in mind when testing?</a:t>
            </a:r>
            <a:endParaRPr/>
          </a:p>
          <a:p>
            <a:pPr indent="-368300" lvl="1" marL="914400" rtl="0" algn="l">
              <a:spcBef>
                <a:spcPts val="500"/>
              </a:spcBef>
              <a:spcAft>
                <a:spcPts val="0"/>
              </a:spcAft>
              <a:buSzPts val="2200"/>
              <a:buChar char="•"/>
            </a:pPr>
            <a:r>
              <a:rPr i="1" lang="sv-SE"/>
              <a:t>Make the program crash, achieve code coverage, cover all 2-way interactions, … </a:t>
            </a:r>
            <a:endParaRPr/>
          </a:p>
          <a:p>
            <a:pPr indent="-393700" lvl="0" marL="457200" rtl="0" algn="l">
              <a:spcBef>
                <a:spcPts val="1000"/>
              </a:spcBef>
              <a:spcAft>
                <a:spcPts val="0"/>
              </a:spcAft>
              <a:buSzPts val="2600"/>
              <a:buChar char="•"/>
            </a:pPr>
            <a:r>
              <a:rPr lang="sv-SE"/>
              <a:t>You are </a:t>
            </a:r>
            <a:r>
              <a:rPr b="1" lang="sv-SE"/>
              <a:t>searching</a:t>
            </a:r>
            <a:r>
              <a:rPr lang="sv-SE"/>
              <a:t> for a test suite that achieves that goal.</a:t>
            </a:r>
            <a:endParaRPr/>
          </a:p>
          <a:p>
            <a:pPr indent="-368300" lvl="1" marL="914400" rtl="0" algn="l">
              <a:spcBef>
                <a:spcPts val="500"/>
              </a:spcBef>
              <a:spcAft>
                <a:spcPts val="0"/>
              </a:spcAft>
              <a:buSzPts val="2200"/>
              <a:buChar char="•"/>
            </a:pPr>
            <a:r>
              <a:rPr lang="sv-SE"/>
              <a:t>Algorithm samples possible test input to find those tests.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GenProg Results</a:t>
            </a:r>
            <a:endParaRPr/>
          </a:p>
        </p:txBody>
      </p:sp>
      <p:sp>
        <p:nvSpPr>
          <p:cNvPr id="673" name="Google Shape;673;p7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t>
            </a:r>
            <a:r>
              <a:rPr lang="sv-SE"/>
              <a:t>epaired 55/105 bugs at average $8 per bug.</a:t>
            </a:r>
            <a:endParaRPr/>
          </a:p>
          <a:p>
            <a:pPr indent="-368300" lvl="1" marL="914400" rtl="0" algn="l">
              <a:spcBef>
                <a:spcPts val="500"/>
              </a:spcBef>
              <a:spcAft>
                <a:spcPts val="0"/>
              </a:spcAft>
              <a:buSzPts val="2200"/>
              <a:buChar char="•"/>
            </a:pPr>
            <a:r>
              <a:rPr lang="sv-SE"/>
              <a:t>Projects with over 5 million lines of code</a:t>
            </a:r>
            <a:endParaRPr/>
          </a:p>
          <a:p>
            <a:pPr indent="-368300" lvl="1" marL="914400" rtl="0" algn="l">
              <a:spcBef>
                <a:spcPts val="500"/>
              </a:spcBef>
              <a:spcAft>
                <a:spcPts val="0"/>
              </a:spcAft>
              <a:buSzPts val="2200"/>
              <a:buChar char="•"/>
            </a:pPr>
            <a:r>
              <a:rPr lang="sv-SE"/>
              <a:t>Supported by 10000 test cases.</a:t>
            </a:r>
            <a:endParaRPr/>
          </a:p>
          <a:p>
            <a:pPr indent="-393700" lvl="0" marL="457200" rtl="0" algn="l">
              <a:spcBef>
                <a:spcPts val="1000"/>
              </a:spcBef>
              <a:spcAft>
                <a:spcPts val="0"/>
              </a:spcAft>
              <a:buSzPts val="2600"/>
              <a:buChar char="•"/>
            </a:pPr>
            <a:r>
              <a:rPr lang="sv-SE"/>
              <a:t>Patch infinite loops, segmentation faults, buffer overflows, denial of service vulnerabilities, “wrong output” faults, and more.</a:t>
            </a:r>
            <a:endParaRPr/>
          </a:p>
        </p:txBody>
      </p:sp>
      <p:sp>
        <p:nvSpPr>
          <p:cNvPr id="674" name="Google Shape;674;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Risks of Automation</a:t>
            </a:r>
            <a:endParaRPr/>
          </a:p>
        </p:txBody>
      </p:sp>
      <p:sp>
        <p:nvSpPr>
          <p:cNvPr id="680" name="Google Shape;680;p7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Structural coverage is important.</a:t>
            </a:r>
            <a:endParaRPr/>
          </a:p>
          <a:p>
            <a:pPr indent="-368300" lvl="1" marL="914400" rtl="0" algn="l">
              <a:spcBef>
                <a:spcPts val="500"/>
              </a:spcBef>
              <a:spcAft>
                <a:spcPts val="0"/>
              </a:spcAft>
              <a:buSzPts val="2200"/>
              <a:buChar char="•"/>
            </a:pPr>
            <a:r>
              <a:rPr lang="sv-SE"/>
              <a:t>Unless we execute a statement, we’re unlikely to detect a fault in that statement.</a:t>
            </a:r>
            <a:endParaRPr/>
          </a:p>
          <a:p>
            <a:pPr indent="-393700" lvl="0" marL="457200" rtl="0" algn="l">
              <a:spcBef>
                <a:spcPts val="1000"/>
              </a:spcBef>
              <a:spcAft>
                <a:spcPts val="0"/>
              </a:spcAft>
              <a:buSzPts val="2600"/>
              <a:buChar char="•"/>
            </a:pPr>
            <a:r>
              <a:rPr lang="sv-SE"/>
              <a:t>More important: how we execute the code.</a:t>
            </a:r>
            <a:endParaRPr/>
          </a:p>
          <a:p>
            <a:pPr indent="-368300" lvl="1" marL="914400" rtl="0" algn="l">
              <a:spcBef>
                <a:spcPts val="500"/>
              </a:spcBef>
              <a:spcAft>
                <a:spcPts val="0"/>
              </a:spcAft>
              <a:buSzPts val="2200"/>
              <a:buChar char="•"/>
            </a:pPr>
            <a:r>
              <a:rPr lang="sv-SE"/>
              <a:t>Humans incorporate context from a project.</a:t>
            </a:r>
            <a:endParaRPr/>
          </a:p>
          <a:p>
            <a:pPr indent="-368300" lvl="1" marL="914400" rtl="0" algn="l">
              <a:spcBef>
                <a:spcPts val="500"/>
              </a:spcBef>
              <a:spcAft>
                <a:spcPts val="0"/>
              </a:spcAft>
              <a:buSzPts val="2200"/>
              <a:buChar char="•"/>
            </a:pPr>
            <a:r>
              <a:rPr lang="sv-SE"/>
              <a:t>“Context” is difficult for automation to derive.</a:t>
            </a:r>
            <a:endParaRPr/>
          </a:p>
          <a:p>
            <a:pPr indent="-368300" lvl="1" marL="914400" rtl="0" algn="l">
              <a:spcBef>
                <a:spcPts val="500"/>
              </a:spcBef>
              <a:spcAft>
                <a:spcPts val="0"/>
              </a:spcAft>
              <a:buSzPts val="2200"/>
              <a:buChar char="•"/>
            </a:pPr>
            <a:r>
              <a:rPr lang="sv-SE"/>
              <a:t>One-size-fits-all approaches.</a:t>
            </a:r>
            <a:endParaRPr/>
          </a:p>
        </p:txBody>
      </p:sp>
      <p:sp>
        <p:nvSpPr>
          <p:cNvPr id="681" name="Google Shape;681;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Limitations of Automation</a:t>
            </a:r>
            <a:endParaRPr/>
          </a:p>
        </p:txBody>
      </p:sp>
      <p:sp>
        <p:nvSpPr>
          <p:cNvPr id="687" name="Google Shape;687;p7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A</a:t>
            </a:r>
            <a:r>
              <a:rPr lang="sv-SE"/>
              <a:t>utomation produces different tests than humans.</a:t>
            </a:r>
            <a:endParaRPr/>
          </a:p>
          <a:p>
            <a:pPr indent="-419100" lvl="1" marL="914400" rtl="0" algn="l">
              <a:spcBef>
                <a:spcPts val="600"/>
              </a:spcBef>
              <a:spcAft>
                <a:spcPts val="0"/>
              </a:spcAft>
              <a:buSzPts val="3000"/>
              <a:buChar char="•"/>
            </a:pPr>
            <a:r>
              <a:rPr lang="sv-SE"/>
              <a:t>“shortest-path” approach to attaining coverage.</a:t>
            </a:r>
            <a:endParaRPr/>
          </a:p>
          <a:p>
            <a:pPr indent="-419100" lvl="1" marL="914400" rtl="0" algn="l">
              <a:spcBef>
                <a:spcPts val="600"/>
              </a:spcBef>
              <a:spcAft>
                <a:spcPts val="0"/>
              </a:spcAft>
              <a:buSzPts val="3000"/>
              <a:buChar char="•"/>
            </a:pPr>
            <a:r>
              <a:rPr lang="sv-SE"/>
              <a:t>Apply input different from what humans would try.</a:t>
            </a:r>
            <a:endParaRPr/>
          </a:p>
          <a:p>
            <a:pPr indent="-419100" lvl="1" marL="914400" rtl="0" algn="l">
              <a:spcBef>
                <a:spcPts val="600"/>
              </a:spcBef>
              <a:spcAft>
                <a:spcPts val="0"/>
              </a:spcAft>
              <a:buSzPts val="3000"/>
              <a:buChar char="•"/>
            </a:pPr>
            <a:r>
              <a:rPr lang="sv-SE"/>
              <a:t>Execute sequences of calls that a human might not try.</a:t>
            </a:r>
            <a:endParaRPr/>
          </a:p>
          <a:p>
            <a:pPr indent="-393700" lvl="0" marL="457200" marR="0" rtl="0" algn="l">
              <a:lnSpc>
                <a:spcPct val="100000"/>
              </a:lnSpc>
              <a:spcBef>
                <a:spcPts val="0"/>
              </a:spcBef>
              <a:spcAft>
                <a:spcPts val="0"/>
              </a:spcAft>
              <a:buSzPts val="2600"/>
              <a:buChar char="•"/>
            </a:pPr>
            <a:r>
              <a:rPr lang="sv-SE"/>
              <a:t>Automation </a:t>
            </a:r>
            <a:r>
              <a:rPr b="1" lang="sv-SE"/>
              <a:t>can be</a:t>
            </a:r>
            <a:r>
              <a:rPr lang="sv-SE"/>
              <a:t> very effective, but more work is needed to improve it.</a:t>
            </a:r>
            <a:endParaRPr/>
          </a:p>
        </p:txBody>
      </p:sp>
      <p:sp>
        <p:nvSpPr>
          <p:cNvPr id="688" name="Google Shape;688;p7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95" name="Google Shape;695;p7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Want to Try This Out!</a:t>
            </a:r>
            <a:endParaRPr/>
          </a:p>
        </p:txBody>
      </p:sp>
      <p:sp>
        <p:nvSpPr>
          <p:cNvPr id="696" name="Google Shape;696;p7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Beginner’s Tutorial for Test Generation in Python: </a:t>
            </a:r>
            <a:endParaRPr/>
          </a:p>
          <a:p>
            <a:pPr indent="-368300" lvl="1" marL="914400" rtl="0" algn="l">
              <a:spcBef>
                <a:spcPts val="500"/>
              </a:spcBef>
              <a:spcAft>
                <a:spcPts val="0"/>
              </a:spcAft>
              <a:buSzPts val="2200"/>
              <a:buChar char="•"/>
            </a:pPr>
            <a:r>
              <a:rPr lang="sv-SE" u="sng">
                <a:solidFill>
                  <a:schemeClr val="hlink"/>
                </a:solidFill>
                <a:hlinkClick r:id="rId3"/>
              </a:rPr>
              <a:t>https://greg4cr.github.io/pdf/21ai4se.pdf</a:t>
            </a:r>
            <a:r>
              <a:rPr lang="sv-SE"/>
              <a:t> </a:t>
            </a:r>
            <a:endParaRPr/>
          </a:p>
          <a:p>
            <a:pPr indent="-368300" lvl="1" marL="914400" rtl="0" algn="l">
              <a:spcBef>
                <a:spcPts val="500"/>
              </a:spcBef>
              <a:spcAft>
                <a:spcPts val="0"/>
              </a:spcAft>
              <a:buSzPts val="2200"/>
              <a:buChar char="•"/>
            </a:pPr>
            <a:r>
              <a:rPr lang="sv-SE"/>
              <a:t>Code: </a:t>
            </a:r>
            <a:r>
              <a:rPr lang="sv-SE" u="sng">
                <a:solidFill>
                  <a:schemeClr val="hlink"/>
                </a:solidFill>
                <a:hlinkClick r:id="rId4"/>
              </a:rPr>
              <a:t>https://github.com/Greg4cr/PythonUnitTestGeneration</a:t>
            </a:r>
            <a:r>
              <a:rPr lang="sv-SE"/>
              <a:t> </a:t>
            </a:r>
            <a:endParaRPr/>
          </a:p>
          <a:p>
            <a:pPr indent="0" lvl="0" marL="914400" rtl="0" algn="l">
              <a:spcBef>
                <a:spcPts val="1000"/>
              </a:spcBef>
              <a:spcAft>
                <a:spcPts val="0"/>
              </a:spcAft>
              <a:buNone/>
            </a:pPr>
            <a:r>
              <a:t/>
            </a:r>
            <a:endParaRPr/>
          </a:p>
          <a:p>
            <a:pPr indent="-393700" lvl="0" marL="457200" rtl="0" algn="l">
              <a:spcBef>
                <a:spcPts val="500"/>
              </a:spcBef>
              <a:spcAft>
                <a:spcPts val="0"/>
              </a:spcAft>
              <a:buSzPts val="2600"/>
              <a:buChar char="•"/>
            </a:pPr>
            <a:r>
              <a:rPr lang="sv-SE"/>
              <a:t>The Fuzzing Book has tutorials and code for many specialized approaches:</a:t>
            </a:r>
            <a:endParaRPr/>
          </a:p>
          <a:p>
            <a:pPr indent="-368300" lvl="1" marL="914400" rtl="0" algn="l">
              <a:spcBef>
                <a:spcPts val="500"/>
              </a:spcBef>
              <a:spcAft>
                <a:spcPts val="0"/>
              </a:spcAft>
              <a:buSzPts val="2200"/>
              <a:buChar char="•"/>
            </a:pPr>
            <a:r>
              <a:rPr lang="sv-SE" u="sng">
                <a:solidFill>
                  <a:schemeClr val="hlink"/>
                </a:solidFill>
                <a:hlinkClick r:id="rId5"/>
              </a:rPr>
              <a:t>https://www.fuzzingbook.org/</a:t>
            </a:r>
            <a:r>
              <a:rPr lang="sv-SE"/>
              <a:t> </a:t>
            </a:r>
            <a:endParaRPr sz="26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7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03" name="Google Shape;703;p7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Want to Try This Out!</a:t>
            </a:r>
            <a:endParaRPr/>
          </a:p>
        </p:txBody>
      </p:sp>
      <p:sp>
        <p:nvSpPr>
          <p:cNvPr id="704" name="Google Shape;704;p76"/>
          <p:cNvSpPr txBox="1"/>
          <p:nvPr>
            <p:ph idx="1" type="body"/>
          </p:nvPr>
        </p:nvSpPr>
        <p:spPr>
          <a:xfrm>
            <a:off x="468900" y="1195200"/>
            <a:ext cx="8217900" cy="35676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Fuzzing often based on metaheuristic search.</a:t>
            </a:r>
            <a:endParaRPr/>
          </a:p>
          <a:p>
            <a:pPr indent="-368300" lvl="1" marL="914400" rtl="0" algn="l">
              <a:spcBef>
                <a:spcPts val="500"/>
              </a:spcBef>
              <a:spcAft>
                <a:spcPts val="0"/>
              </a:spcAft>
              <a:buSzPts val="2200"/>
              <a:buChar char="•"/>
            </a:pPr>
            <a:r>
              <a:rPr lang="sv-SE"/>
              <a:t>AFL (American Fuzzy Lop), Google OSS-Fuzz use genetic algorithms, fitness = code coverage.</a:t>
            </a:r>
            <a:endParaRPr/>
          </a:p>
          <a:p>
            <a:pPr indent="-342900" lvl="2" marL="1371600" rtl="0" algn="l">
              <a:spcBef>
                <a:spcPts val="500"/>
              </a:spcBef>
              <a:spcAft>
                <a:spcPts val="0"/>
              </a:spcAft>
              <a:buSzPts val="1800"/>
              <a:buChar char="•"/>
            </a:pPr>
            <a:r>
              <a:rPr lang="sv-SE" u="sng">
                <a:solidFill>
                  <a:schemeClr val="hlink"/>
                </a:solidFill>
                <a:hlinkClick r:id="rId3"/>
              </a:rPr>
              <a:t>http://lcamtuf.coredump.cx/afl/</a:t>
            </a:r>
            <a:endParaRPr/>
          </a:p>
          <a:p>
            <a:pPr indent="-342900" lvl="2" marL="1371600" rtl="0" algn="l">
              <a:spcBef>
                <a:spcPts val="500"/>
              </a:spcBef>
              <a:spcAft>
                <a:spcPts val="0"/>
              </a:spcAft>
              <a:buSzPts val="1800"/>
              <a:buChar char="•"/>
            </a:pPr>
            <a:r>
              <a:rPr lang="sv-SE" u="sng">
                <a:solidFill>
                  <a:schemeClr val="hlink"/>
                </a:solidFill>
                <a:hlinkClick r:id="rId4"/>
              </a:rPr>
              <a:t>https://google.github.io/oss-fuz</a:t>
            </a:r>
            <a:r>
              <a:rPr lang="sv-SE"/>
              <a:t> </a:t>
            </a:r>
            <a:endParaRPr/>
          </a:p>
          <a:p>
            <a:pPr indent="-342900" lvl="2" marL="1371600" rtl="0" algn="l">
              <a:spcBef>
                <a:spcPts val="500"/>
              </a:spcBef>
              <a:spcAft>
                <a:spcPts val="0"/>
              </a:spcAft>
              <a:buSzPts val="1800"/>
              <a:buChar char="•"/>
            </a:pPr>
            <a:r>
              <a:rPr lang="sv-SE"/>
              <a:t>system-level tests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11" name="Google Shape;711;p7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Want to Try This Out!</a:t>
            </a:r>
            <a:endParaRPr/>
          </a:p>
        </p:txBody>
      </p:sp>
      <p:sp>
        <p:nvSpPr>
          <p:cNvPr id="712" name="Google Shape;712;p77"/>
          <p:cNvSpPr txBox="1"/>
          <p:nvPr>
            <p:ph idx="1" type="body"/>
          </p:nvPr>
        </p:nvSpPr>
        <p:spPr>
          <a:xfrm>
            <a:off x="468900" y="1195200"/>
            <a:ext cx="8217900" cy="35676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EvoSuite generates JUnit tests for Java</a:t>
            </a:r>
            <a:endParaRPr/>
          </a:p>
          <a:p>
            <a:pPr indent="-368300" lvl="1" marL="914400" rtl="0" algn="l">
              <a:spcBef>
                <a:spcPts val="500"/>
              </a:spcBef>
              <a:spcAft>
                <a:spcPts val="0"/>
              </a:spcAft>
              <a:buSzPts val="2200"/>
              <a:buChar char="•"/>
            </a:pPr>
            <a:r>
              <a:rPr lang="sv-SE" u="sng">
                <a:solidFill>
                  <a:schemeClr val="hlink"/>
                </a:solidFill>
                <a:hlinkClick r:id="rId3"/>
              </a:rPr>
              <a:t>http://www.evosuite.org/</a:t>
            </a:r>
            <a:r>
              <a:rPr lang="sv-SE"/>
              <a:t> </a:t>
            </a:r>
            <a:endParaRPr/>
          </a:p>
          <a:p>
            <a:pPr indent="-393700" lvl="0" marL="457200" rtl="0" algn="l">
              <a:spcBef>
                <a:spcPts val="1000"/>
              </a:spcBef>
              <a:spcAft>
                <a:spcPts val="0"/>
              </a:spcAft>
              <a:buSzPts val="2600"/>
              <a:buChar char="•"/>
            </a:pPr>
            <a:r>
              <a:rPr lang="sv-SE"/>
              <a:t>Sapienz (Facebook) tests Android/iOS apps</a:t>
            </a:r>
            <a:endParaRPr/>
          </a:p>
          <a:p>
            <a:pPr indent="-368300" lvl="1" marL="914400" rtl="0" algn="l">
              <a:spcBef>
                <a:spcPts val="500"/>
              </a:spcBef>
              <a:spcAft>
                <a:spcPts val="0"/>
              </a:spcAft>
              <a:buSzPts val="2200"/>
              <a:buChar char="•"/>
            </a:pPr>
            <a:r>
              <a:rPr lang="sv-SE"/>
              <a:t>Will be open-source by </a:t>
            </a:r>
            <a:r>
              <a:rPr lang="sv-SE" strike="sngStrike"/>
              <a:t>end of 2020</a:t>
            </a:r>
            <a:r>
              <a:rPr lang="sv-SE"/>
              <a:t> 2021?.</a:t>
            </a:r>
            <a:endParaRPr/>
          </a:p>
          <a:p>
            <a:pPr indent="-368300" lvl="1" marL="914400" rtl="0" algn="l">
              <a:spcBef>
                <a:spcPts val="500"/>
              </a:spcBef>
              <a:spcAft>
                <a:spcPts val="0"/>
              </a:spcAft>
              <a:buSzPts val="2200"/>
              <a:buChar char="•"/>
            </a:pPr>
            <a:r>
              <a:rPr lang="sv-SE"/>
              <a:t>Older version available</a:t>
            </a:r>
            <a:endParaRPr/>
          </a:p>
          <a:p>
            <a:pPr indent="-342900" lvl="2" marL="1371600" rtl="0" algn="l">
              <a:spcBef>
                <a:spcPts val="500"/>
              </a:spcBef>
              <a:spcAft>
                <a:spcPts val="0"/>
              </a:spcAft>
              <a:buSzPts val="1800"/>
              <a:buChar char="•"/>
            </a:pPr>
            <a:r>
              <a:rPr lang="sv-SE" u="sng">
                <a:solidFill>
                  <a:schemeClr val="hlink"/>
                </a:solidFill>
                <a:hlinkClick r:id="rId4"/>
              </a:rPr>
              <a:t>https://github.com/Rhapsod/sapienz/</a:t>
            </a:r>
            <a:r>
              <a:rPr lang="sv-SE"/>
              <a:t>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19" name="Google Shape;719;p7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Summary</a:t>
            </a:r>
            <a:endParaRPr/>
          </a:p>
        </p:txBody>
      </p:sp>
      <p:pic>
        <p:nvPicPr>
          <p:cNvPr id="720" name="Google Shape;720;p78"/>
          <p:cNvPicPr preferRelativeResize="0"/>
          <p:nvPr/>
        </p:nvPicPr>
        <p:blipFill>
          <a:blip r:embed="rId3">
            <a:alphaModFix/>
          </a:blip>
          <a:stretch>
            <a:fillRect/>
          </a:stretch>
        </p:blipFill>
        <p:spPr>
          <a:xfrm>
            <a:off x="3657425" y="1420113"/>
            <a:ext cx="1514262" cy="1498400"/>
          </a:xfrm>
          <a:prstGeom prst="rect">
            <a:avLst/>
          </a:prstGeom>
          <a:noFill/>
          <a:ln>
            <a:noFill/>
          </a:ln>
        </p:spPr>
      </p:pic>
      <p:sp>
        <p:nvSpPr>
          <p:cNvPr id="721" name="Google Shape;721;p78"/>
          <p:cNvSpPr txBox="1"/>
          <p:nvPr/>
        </p:nvSpPr>
        <p:spPr>
          <a:xfrm>
            <a:off x="39047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Metaheuristic</a:t>
            </a:r>
            <a:endParaRPr b="1" sz="1800"/>
          </a:p>
          <a:p>
            <a:pPr indent="0" lvl="0" marL="0" rtl="0" algn="ctr">
              <a:spcBef>
                <a:spcPts val="0"/>
              </a:spcBef>
              <a:spcAft>
                <a:spcPts val="0"/>
              </a:spcAft>
              <a:buNone/>
            </a:pPr>
            <a:r>
              <a:rPr b="1" lang="sv-SE" sz="1800"/>
              <a:t>(Algorithm)</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Genetic Algorithm</a:t>
            </a:r>
            <a:endParaRPr/>
          </a:p>
          <a:p>
            <a:pPr indent="0" lvl="0" marL="0" rtl="0" algn="ctr">
              <a:spcBef>
                <a:spcPts val="0"/>
              </a:spcBef>
              <a:spcAft>
                <a:spcPts val="0"/>
              </a:spcAft>
              <a:buNone/>
            </a:pPr>
            <a:r>
              <a:rPr lang="sv-SE"/>
              <a:t>Simulated Annealing</a:t>
            </a:r>
            <a:endParaRPr/>
          </a:p>
          <a:p>
            <a:pPr indent="0" lvl="0" marL="0" rtl="0" algn="ctr">
              <a:spcBef>
                <a:spcPts val="0"/>
              </a:spcBef>
              <a:spcAft>
                <a:spcPts val="0"/>
              </a:spcAft>
              <a:buNone/>
            </a:pPr>
            <a:r>
              <a:rPr lang="sv-SE"/>
              <a:t>Hill Climber</a:t>
            </a:r>
            <a:endParaRPr/>
          </a:p>
          <a:p>
            <a:pPr indent="0" lvl="0" marL="0" rtl="0" algn="ctr">
              <a:spcBef>
                <a:spcPts val="0"/>
              </a:spcBef>
              <a:spcAft>
                <a:spcPts val="0"/>
              </a:spcAft>
              <a:buNone/>
            </a:pPr>
            <a:r>
              <a:rPr lang="sv-SE"/>
              <a:t>(...)</a:t>
            </a:r>
            <a:endParaRPr/>
          </a:p>
        </p:txBody>
      </p:sp>
      <p:sp>
        <p:nvSpPr>
          <p:cNvPr id="722" name="Google Shape;722;p78"/>
          <p:cNvSpPr/>
          <p:nvPr/>
        </p:nvSpPr>
        <p:spPr>
          <a:xfrm>
            <a:off x="907137" y="1357997"/>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8"/>
          <p:cNvSpPr/>
          <p:nvPr/>
        </p:nvSpPr>
        <p:spPr>
          <a:xfrm>
            <a:off x="972464" y="1420115"/>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8"/>
          <p:cNvSpPr/>
          <p:nvPr/>
        </p:nvSpPr>
        <p:spPr>
          <a:xfrm>
            <a:off x="1037790" y="1482234"/>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725" name="Google Shape;725;p78"/>
          <p:cNvPicPr preferRelativeResize="0"/>
          <p:nvPr/>
        </p:nvPicPr>
        <p:blipFill>
          <a:blip r:embed="rId4">
            <a:alphaModFix/>
          </a:blip>
          <a:stretch>
            <a:fillRect/>
          </a:stretch>
        </p:blipFill>
        <p:spPr>
          <a:xfrm>
            <a:off x="1359149" y="1857478"/>
            <a:ext cx="539102" cy="512632"/>
          </a:xfrm>
          <a:prstGeom prst="rect">
            <a:avLst/>
          </a:prstGeom>
          <a:noFill/>
          <a:ln>
            <a:noFill/>
          </a:ln>
        </p:spPr>
      </p:pic>
      <p:sp>
        <p:nvSpPr>
          <p:cNvPr id="726" name="Google Shape;726;p78"/>
          <p:cNvSpPr/>
          <p:nvPr/>
        </p:nvSpPr>
        <p:spPr>
          <a:xfrm>
            <a:off x="1898252" y="2359568"/>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8"/>
          <p:cNvSpPr/>
          <p:nvPr/>
        </p:nvSpPr>
        <p:spPr>
          <a:xfrm>
            <a:off x="1963578" y="2421687"/>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8"/>
          <p:cNvSpPr/>
          <p:nvPr/>
        </p:nvSpPr>
        <p:spPr>
          <a:xfrm>
            <a:off x="2028905" y="2483806"/>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8"/>
          <p:cNvSpPr txBox="1"/>
          <p:nvPr/>
        </p:nvSpPr>
        <p:spPr>
          <a:xfrm>
            <a:off x="27771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sp>
        <p:nvSpPr>
          <p:cNvPr id="730" name="Google Shape;730;p78"/>
          <p:cNvSpPr txBox="1"/>
          <p:nvPr/>
        </p:nvSpPr>
        <p:spPr>
          <a:xfrm>
            <a:off x="2862138" y="2918525"/>
            <a:ext cx="33387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Fitness Functions</a:t>
            </a:r>
            <a:endParaRPr b="1" sz="1800"/>
          </a:p>
          <a:p>
            <a:pPr indent="0" lvl="0" marL="0" rtl="0" algn="ctr">
              <a:spcBef>
                <a:spcPts val="0"/>
              </a:spcBef>
              <a:spcAft>
                <a:spcPts val="0"/>
              </a:spcAft>
              <a:buNone/>
            </a:pPr>
            <a:r>
              <a:rPr b="1" lang="sv-SE" sz="1800"/>
              <a:t>(Feedback Strategies)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Distance to Coverage Goals </a:t>
            </a:r>
            <a:endParaRPr/>
          </a:p>
          <a:p>
            <a:pPr indent="0" lvl="0" marL="0" rtl="0" algn="ctr">
              <a:spcBef>
                <a:spcPts val="0"/>
              </a:spcBef>
              <a:spcAft>
                <a:spcPts val="0"/>
              </a:spcAft>
              <a:buNone/>
            </a:pPr>
            <a:r>
              <a:rPr lang="sv-SE"/>
              <a:t>Count of Executions Thrown</a:t>
            </a:r>
            <a:endParaRPr/>
          </a:p>
          <a:p>
            <a:pPr indent="0" lvl="0" marL="0" rtl="0" algn="ctr">
              <a:spcBef>
                <a:spcPts val="0"/>
              </a:spcBef>
              <a:spcAft>
                <a:spcPts val="0"/>
              </a:spcAft>
              <a:buNone/>
            </a:pPr>
            <a:r>
              <a:rPr lang="sv-SE"/>
              <a:t>Input or Output Diversity</a:t>
            </a:r>
            <a:endParaRPr/>
          </a:p>
          <a:p>
            <a:pPr indent="0" lvl="0" marL="0" rtl="0" algn="ctr">
              <a:spcBef>
                <a:spcPts val="0"/>
              </a:spcBef>
              <a:spcAft>
                <a:spcPts val="0"/>
              </a:spcAft>
              <a:buNone/>
            </a:pPr>
            <a:r>
              <a:rPr lang="sv-SE"/>
              <a:t>(...)</a:t>
            </a:r>
            <a:endParaRPr/>
          </a:p>
        </p:txBody>
      </p:sp>
      <p:sp>
        <p:nvSpPr>
          <p:cNvPr id="731" name="Google Shape;731;p78"/>
          <p:cNvSpPr txBox="1"/>
          <p:nvPr/>
        </p:nvSpPr>
        <p:spPr>
          <a:xfrm>
            <a:off x="55522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pic>
        <p:nvPicPr>
          <p:cNvPr id="732" name="Google Shape;732;p78"/>
          <p:cNvPicPr preferRelativeResize="0"/>
          <p:nvPr/>
        </p:nvPicPr>
        <p:blipFill>
          <a:blip r:embed="rId5">
            <a:alphaModFix/>
          </a:blip>
          <a:stretch>
            <a:fillRect/>
          </a:stretch>
        </p:blipFill>
        <p:spPr>
          <a:xfrm>
            <a:off x="6673050" y="1412201"/>
            <a:ext cx="1514250" cy="1514250"/>
          </a:xfrm>
          <a:prstGeom prst="rect">
            <a:avLst/>
          </a:prstGeom>
          <a:noFill/>
          <a:ln>
            <a:noFill/>
          </a:ln>
        </p:spPr>
      </p:pic>
      <p:sp>
        <p:nvSpPr>
          <p:cNvPr id="733" name="Google Shape;733;p78"/>
          <p:cNvSpPr txBox="1"/>
          <p:nvPr/>
        </p:nvSpPr>
        <p:spPr>
          <a:xfrm>
            <a:off x="609052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a:p>
            <a:pPr indent="0" lvl="0" marL="0" rtl="0" algn="ctr">
              <a:spcBef>
                <a:spcPts val="0"/>
              </a:spcBef>
              <a:spcAft>
                <a:spcPts val="0"/>
              </a:spcAft>
              <a:buNone/>
            </a:pPr>
            <a:r>
              <a:rPr b="1" lang="sv-SE" sz="1800"/>
              <a:t>(Goals)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Cause Crashes</a:t>
            </a:r>
            <a:endParaRPr/>
          </a:p>
          <a:p>
            <a:pPr indent="0" lvl="0" marL="0" rtl="0" algn="ctr">
              <a:spcBef>
                <a:spcPts val="0"/>
              </a:spcBef>
              <a:spcAft>
                <a:spcPts val="0"/>
              </a:spcAft>
              <a:buNone/>
            </a:pPr>
            <a:r>
              <a:rPr lang="sv-SE"/>
              <a:t>Cover Code Structure, Maximize Battery Use,</a:t>
            </a:r>
            <a:endParaRPr/>
          </a:p>
          <a:p>
            <a:pPr indent="0" lvl="0" marL="0" rtl="0" algn="ctr">
              <a:spcBef>
                <a:spcPts val="0"/>
              </a:spcBef>
              <a:spcAft>
                <a:spcPts val="0"/>
              </a:spcAft>
              <a:buNone/>
            </a:pPr>
            <a:r>
              <a:rPr lang="sv-SE"/>
              <a:t>(...)</a:t>
            </a:r>
            <a:endParaRPr/>
          </a:p>
          <a:p>
            <a:pPr indent="0" lvl="0" marL="0" rtl="0" algn="ctr">
              <a:spcBef>
                <a:spcPts val="0"/>
              </a:spcBef>
              <a:spcAft>
                <a:spcPts val="0"/>
              </a:spcAft>
              <a:buNone/>
            </a:pPr>
            <a:r>
              <a:t/>
            </a:r>
            <a:endParaRPr b="1" sz="1800"/>
          </a:p>
          <a:p>
            <a:pPr indent="0" lvl="0" marL="0" rtl="0" algn="ctr">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7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739" name="Google Shape;739;p7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Exercise Session - Mutation Testing</a:t>
            </a:r>
            <a:endParaRPr b="1"/>
          </a:p>
          <a:p>
            <a:pPr indent="-368300" lvl="1" marL="914400" rtl="0" algn="l">
              <a:spcBef>
                <a:spcPts val="0"/>
              </a:spcBef>
              <a:spcAft>
                <a:spcPts val="0"/>
              </a:spcAft>
              <a:buSzPts val="2200"/>
              <a:buChar char="•"/>
            </a:pPr>
            <a:r>
              <a:rPr b="1" lang="sv-SE"/>
              <a:t>Will be 14:15 - 16:00 today!</a:t>
            </a:r>
            <a:endParaRPr b="1"/>
          </a:p>
          <a:p>
            <a:pPr indent="-393700" lvl="0" marL="457200" rtl="0" algn="l">
              <a:spcBef>
                <a:spcPts val="0"/>
              </a:spcBef>
              <a:spcAft>
                <a:spcPts val="0"/>
              </a:spcAft>
              <a:buSzPts val="2600"/>
              <a:buChar char="•"/>
            </a:pPr>
            <a:r>
              <a:rPr lang="sv-SE"/>
              <a:t>Model-Based Testing and Verification</a:t>
            </a:r>
            <a:endParaRPr/>
          </a:p>
          <a:p>
            <a:pPr indent="-368300" lvl="1" marL="914400" rtl="0" algn="l">
              <a:spcBef>
                <a:spcPts val="0"/>
              </a:spcBef>
              <a:spcAft>
                <a:spcPts val="0"/>
              </a:spcAft>
              <a:buSzPts val="2200"/>
              <a:buChar char="•"/>
            </a:pPr>
            <a:r>
              <a:rPr lang="sv-SE"/>
              <a:t>Reading: Pezze and Young, Ch 5.5, 8, 14</a:t>
            </a:r>
            <a:endParaRPr/>
          </a:p>
          <a:p>
            <a:pPr indent="-393700" lvl="0" marL="457200" rtl="0" algn="l">
              <a:spcBef>
                <a:spcPts val="0"/>
              </a:spcBef>
              <a:spcAft>
                <a:spcPts val="0"/>
              </a:spcAft>
              <a:buSzPts val="2600"/>
              <a:buChar char="•"/>
            </a:pPr>
            <a:r>
              <a:rPr lang="sv-SE"/>
              <a:t>Assignment 2 - Due February 27</a:t>
            </a:r>
            <a:endParaRPr/>
          </a:p>
          <a:p>
            <a:pPr indent="-368300" lvl="1" marL="914400" rtl="0" algn="l">
              <a:spcBef>
                <a:spcPts val="0"/>
              </a:spcBef>
              <a:spcAft>
                <a:spcPts val="0"/>
              </a:spcAft>
              <a:buSzPts val="2200"/>
              <a:buChar char="•"/>
            </a:pPr>
            <a:r>
              <a:rPr lang="sv-SE"/>
              <a:t>Questions?</a:t>
            </a:r>
            <a:endParaRPr/>
          </a:p>
          <a:p>
            <a:pPr indent="-393700" lvl="0" marL="457200" rtl="0" algn="l">
              <a:spcBef>
                <a:spcPts val="0"/>
              </a:spcBef>
              <a:spcAft>
                <a:spcPts val="0"/>
              </a:spcAft>
              <a:buSzPts val="2600"/>
              <a:buChar char="•"/>
            </a:pPr>
            <a:r>
              <a:rPr lang="sv-SE"/>
              <a:t>Assignment 3 - Due March 13</a:t>
            </a:r>
            <a:endParaRPr/>
          </a:p>
          <a:p>
            <a:pPr indent="-368300" lvl="1" marL="914400" rtl="0" algn="l">
              <a:spcBef>
                <a:spcPts val="0"/>
              </a:spcBef>
              <a:spcAft>
                <a:spcPts val="0"/>
              </a:spcAft>
              <a:buSzPts val="2200"/>
              <a:buChar char="•"/>
            </a:pPr>
            <a:r>
              <a:rPr lang="sv-SE"/>
              <a:t>Out now!</a:t>
            </a:r>
            <a:endParaRPr/>
          </a:p>
          <a:p>
            <a:pPr indent="-368300" lvl="1" marL="914400" rtl="0" algn="l">
              <a:spcBef>
                <a:spcPts val="0"/>
              </a:spcBef>
              <a:spcAft>
                <a:spcPts val="0"/>
              </a:spcAft>
              <a:buSzPts val="2200"/>
              <a:buChar char="•"/>
            </a:pPr>
            <a:r>
              <a:rPr lang="sv-SE"/>
              <a:t>Based on Fault-Based Testing (Lec 11) and Finite State Verification (Lectures 13-14)</a:t>
            </a:r>
            <a:endParaRPr/>
          </a:p>
          <a:p>
            <a:pPr indent="0" lvl="0" marL="0" rtl="0" algn="l">
              <a:spcBef>
                <a:spcPts val="1000"/>
              </a:spcBef>
              <a:spcAft>
                <a:spcPts val="0"/>
              </a:spcAft>
              <a:buNone/>
            </a:pPr>
            <a:r>
              <a:t/>
            </a:r>
            <a:endParaRPr/>
          </a:p>
        </p:txBody>
      </p:sp>
      <p:sp>
        <p:nvSpPr>
          <p:cNvPr id="740" name="Google Shape;740;p7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2" name="Google Shape;182;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400"/>
              <a:t>Test Creation as a Search Problem</a:t>
            </a:r>
            <a:endParaRPr/>
          </a:p>
        </p:txBody>
      </p:sp>
      <p:sp>
        <p:nvSpPr>
          <p:cNvPr id="183" name="Google Shape;183;p2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 want to find all faults” cannot be measured.</a:t>
            </a:r>
            <a:endParaRPr/>
          </a:p>
          <a:p>
            <a:pPr indent="-393700" lvl="0" marL="457200" rtl="0" algn="l">
              <a:spcBef>
                <a:spcPts val="1000"/>
              </a:spcBef>
              <a:spcAft>
                <a:spcPts val="0"/>
              </a:spcAft>
              <a:buSzPts val="2600"/>
              <a:buChar char="•"/>
            </a:pPr>
            <a:r>
              <a:rPr i="1" lang="sv-SE"/>
              <a:t>However, a lot of testing goals can be.</a:t>
            </a:r>
            <a:endParaRPr i="1"/>
          </a:p>
          <a:p>
            <a:pPr indent="-368300" lvl="1" marL="914400" rtl="0" algn="l">
              <a:spcBef>
                <a:spcPts val="500"/>
              </a:spcBef>
              <a:spcAft>
                <a:spcPts val="0"/>
              </a:spcAft>
              <a:buSzPts val="2200"/>
              <a:buChar char="•"/>
            </a:pPr>
            <a:r>
              <a:rPr lang="sv-SE"/>
              <a:t>Check whether properties satisfied (boolean)</a:t>
            </a:r>
            <a:endParaRPr/>
          </a:p>
          <a:p>
            <a:pPr indent="-368300" lvl="1" marL="914400" rtl="0" algn="l">
              <a:spcBef>
                <a:spcPts val="500"/>
              </a:spcBef>
              <a:spcAft>
                <a:spcPts val="0"/>
              </a:spcAft>
              <a:buSzPts val="2200"/>
              <a:buChar char="•"/>
            </a:pPr>
            <a:r>
              <a:rPr lang="sv-SE"/>
              <a:t>Measure code coverage (%)</a:t>
            </a:r>
            <a:endParaRPr/>
          </a:p>
          <a:p>
            <a:pPr indent="-368300" lvl="1" marL="914400" rtl="0" algn="l">
              <a:spcBef>
                <a:spcPts val="500"/>
              </a:spcBef>
              <a:spcAft>
                <a:spcPts val="0"/>
              </a:spcAft>
              <a:buSzPts val="2200"/>
              <a:buChar char="•"/>
            </a:pPr>
            <a:r>
              <a:rPr lang="sv-SE"/>
              <a:t>Count the number of crashes or exceptions thrown (#)</a:t>
            </a:r>
            <a:endParaRPr/>
          </a:p>
          <a:p>
            <a:pPr indent="-393700" lvl="0" marL="457200" rtl="0" algn="l">
              <a:spcBef>
                <a:spcPts val="1000"/>
              </a:spcBef>
              <a:spcAft>
                <a:spcPts val="0"/>
              </a:spcAft>
              <a:buSzPts val="2600"/>
              <a:buChar char="•"/>
            </a:pPr>
            <a:r>
              <a:rPr lang="sv-SE"/>
              <a:t>If goal can be measured, search can be automated.</a:t>
            </a:r>
            <a:endParaRPr/>
          </a:p>
          <a:p>
            <a:pPr indent="0" lvl="0" marL="0" rtl="0" algn="l">
              <a:spcBef>
                <a:spcPts val="1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0" name="Google Shape;190;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sp>
        <p:nvSpPr>
          <p:cNvPr id="191" name="Google Shape;191;p29"/>
          <p:cNvSpPr txBox="1"/>
          <p:nvPr>
            <p:ph idx="1" type="body"/>
          </p:nvPr>
        </p:nvSpPr>
        <p:spPr>
          <a:xfrm>
            <a:off x="539476" y="1282400"/>
            <a:ext cx="5230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Make one or more guesses.</a:t>
            </a:r>
            <a:endParaRPr b="1"/>
          </a:p>
          <a:p>
            <a:pPr indent="-368300" lvl="1" marL="914400" rtl="0" algn="l">
              <a:spcBef>
                <a:spcPts val="500"/>
              </a:spcBef>
              <a:spcAft>
                <a:spcPts val="0"/>
              </a:spcAft>
              <a:buSzPts val="2200"/>
              <a:buChar char="•"/>
            </a:pPr>
            <a:r>
              <a:rPr lang="sv-SE"/>
              <a:t>Generate one or more individual test cases or full suites.</a:t>
            </a:r>
            <a:endParaRPr/>
          </a:p>
          <a:p>
            <a:pPr indent="-393700" lvl="0" marL="457200" rtl="0" algn="l">
              <a:spcBef>
                <a:spcPts val="1000"/>
              </a:spcBef>
              <a:spcAft>
                <a:spcPts val="0"/>
              </a:spcAft>
              <a:buSzPts val="2600"/>
              <a:buChar char="•"/>
            </a:pPr>
            <a:r>
              <a:rPr b="1" lang="sv-SE"/>
              <a:t>Check whether goal is met.</a:t>
            </a:r>
            <a:endParaRPr b="1"/>
          </a:p>
          <a:p>
            <a:pPr indent="-368300" lvl="1" marL="914400" rtl="0" algn="l">
              <a:spcBef>
                <a:spcPts val="500"/>
              </a:spcBef>
              <a:spcAft>
                <a:spcPts val="0"/>
              </a:spcAft>
              <a:buSzPts val="2200"/>
              <a:buChar char="•"/>
            </a:pPr>
            <a:r>
              <a:rPr lang="sv-SE"/>
              <a:t>Score each guess.</a:t>
            </a:r>
            <a:endParaRPr/>
          </a:p>
          <a:p>
            <a:pPr indent="-393700" lvl="0" marL="457200" rtl="0" algn="l">
              <a:spcBef>
                <a:spcPts val="1000"/>
              </a:spcBef>
              <a:spcAft>
                <a:spcPts val="0"/>
              </a:spcAft>
              <a:buSzPts val="2600"/>
              <a:buChar char="•"/>
            </a:pPr>
            <a:r>
              <a:rPr b="1" lang="sv-SE"/>
              <a:t>Try until time runs out.</a:t>
            </a:r>
            <a:endParaRPr b="1"/>
          </a:p>
          <a:p>
            <a:pPr indent="-368300" lvl="1" marL="914400" rtl="0" algn="l">
              <a:spcBef>
                <a:spcPts val="500"/>
              </a:spcBef>
              <a:spcAft>
                <a:spcPts val="0"/>
              </a:spcAft>
              <a:buSzPts val="2200"/>
              <a:buChar char="•"/>
            </a:pPr>
            <a:r>
              <a:rPr lang="sv-SE"/>
              <a:t>Alter the population based on strategy and try again!</a:t>
            </a:r>
            <a:endParaRPr/>
          </a:p>
          <a:p>
            <a:pPr indent="0" lvl="0" marL="0" rtl="0" algn="l">
              <a:spcBef>
                <a:spcPts val="1000"/>
              </a:spcBef>
              <a:spcAft>
                <a:spcPts val="0"/>
              </a:spcAft>
              <a:buNone/>
            </a:pPr>
            <a:r>
              <a:t/>
            </a:r>
            <a:endParaRPr/>
          </a:p>
        </p:txBody>
      </p:sp>
      <p:pic>
        <p:nvPicPr>
          <p:cNvPr id="192" name="Google Shape;192;p29"/>
          <p:cNvPicPr preferRelativeResize="0"/>
          <p:nvPr/>
        </p:nvPicPr>
        <p:blipFill>
          <a:blip r:embed="rId3">
            <a:alphaModFix/>
          </a:blip>
          <a:stretch>
            <a:fillRect/>
          </a:stretch>
        </p:blipFill>
        <p:spPr>
          <a:xfrm>
            <a:off x="5870225" y="1430813"/>
            <a:ext cx="3097327" cy="22818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9" name="Google Shape;199;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 Strategy</a:t>
            </a:r>
            <a:endParaRPr/>
          </a:p>
        </p:txBody>
      </p:sp>
      <p:sp>
        <p:nvSpPr>
          <p:cNvPr id="200" name="Google Shape;200;p3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 order that solutions are tried is the key to efficiently finding a solution.</a:t>
            </a:r>
            <a:endParaRPr/>
          </a:p>
          <a:p>
            <a:pPr indent="-393700" lvl="0" marL="457200" rtl="0" algn="l">
              <a:spcBef>
                <a:spcPts val="1000"/>
              </a:spcBef>
              <a:spcAft>
                <a:spcPts val="0"/>
              </a:spcAft>
              <a:buSzPts val="2600"/>
              <a:buChar char="•"/>
            </a:pPr>
            <a:r>
              <a:rPr lang="sv-SE"/>
              <a:t>A search follows some defined strategy. </a:t>
            </a:r>
            <a:endParaRPr/>
          </a:p>
          <a:p>
            <a:pPr indent="-368300" lvl="1" marL="914400" rtl="0" algn="l">
              <a:spcBef>
                <a:spcPts val="500"/>
              </a:spcBef>
              <a:spcAft>
                <a:spcPts val="0"/>
              </a:spcAft>
              <a:buSzPts val="2200"/>
              <a:buChar char="•"/>
            </a:pPr>
            <a:r>
              <a:rPr lang="sv-SE"/>
              <a:t>Called a “</a:t>
            </a:r>
            <a:r>
              <a:rPr b="1" lang="sv-SE"/>
              <a:t>heuristic</a:t>
            </a:r>
            <a:r>
              <a:rPr lang="sv-SE"/>
              <a:t>”.</a:t>
            </a:r>
            <a:endParaRPr/>
          </a:p>
          <a:p>
            <a:pPr indent="-393700" lvl="0" marL="457200" rtl="0" algn="l">
              <a:spcBef>
                <a:spcPts val="1000"/>
              </a:spcBef>
              <a:spcAft>
                <a:spcPts val="0"/>
              </a:spcAft>
              <a:buSzPts val="2600"/>
              <a:buChar char="•"/>
            </a:pPr>
            <a:r>
              <a:rPr lang="sv-SE"/>
              <a:t>Heuristics are used to choose solutions and to ignore solutions known to be unviable.</a:t>
            </a:r>
            <a:endParaRPr/>
          </a:p>
          <a:p>
            <a:pPr indent="-368300" lvl="1" marL="914400" rtl="0" algn="l">
              <a:spcBef>
                <a:spcPts val="500"/>
              </a:spcBef>
              <a:spcAft>
                <a:spcPts val="0"/>
              </a:spcAft>
              <a:buSzPts val="2200"/>
              <a:buChar char="•"/>
            </a:pPr>
            <a:r>
              <a:rPr lang="sv-SE"/>
              <a:t>Smarter than pure random guessing!</a:t>
            </a:r>
            <a:endParaRPr/>
          </a:p>
          <a:p>
            <a:pPr indent="0" lvl="0" marL="0" rtl="0" algn="l">
              <a:spcBef>
                <a:spcPts val="1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7" name="Google Shape;207;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Heuristics - Graph Search</a:t>
            </a:r>
            <a:endParaRPr/>
          </a:p>
        </p:txBody>
      </p:sp>
      <p:sp>
        <p:nvSpPr>
          <p:cNvPr id="208" name="Google Shape;208;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Arrange nodes into a hierarchy.</a:t>
            </a:r>
            <a:endParaRPr/>
          </a:p>
          <a:p>
            <a:pPr indent="-368300" lvl="1" marL="914400" rtl="0" algn="l">
              <a:spcBef>
                <a:spcPts val="500"/>
              </a:spcBef>
              <a:spcAft>
                <a:spcPts val="0"/>
              </a:spcAft>
              <a:buSzPts val="2200"/>
              <a:buChar char="○"/>
            </a:pPr>
            <a:r>
              <a:rPr lang="sv-SE"/>
              <a:t>Breadth-first search looks at all nodes on </a:t>
            </a:r>
            <a:br>
              <a:rPr lang="sv-SE"/>
            </a:br>
            <a:r>
              <a:rPr lang="sv-SE"/>
              <a:t>the same level.</a:t>
            </a:r>
            <a:endParaRPr/>
          </a:p>
          <a:p>
            <a:pPr indent="-368300" lvl="1" marL="914400" rtl="0" algn="l">
              <a:spcBef>
                <a:spcPts val="500"/>
              </a:spcBef>
              <a:spcAft>
                <a:spcPts val="0"/>
              </a:spcAft>
              <a:buSzPts val="2200"/>
              <a:buChar char="○"/>
            </a:pPr>
            <a:r>
              <a:rPr lang="sv-SE"/>
              <a:t>Depth-first search drops down hierarchy </a:t>
            </a:r>
            <a:br>
              <a:rPr lang="sv-SE"/>
            </a:br>
            <a:r>
              <a:rPr lang="sv-SE"/>
              <a:t>until backtracking must occur.</a:t>
            </a:r>
            <a:endParaRPr/>
          </a:p>
          <a:p>
            <a:pPr indent="-393700" lvl="0" marL="457200" rtl="0" algn="l">
              <a:spcBef>
                <a:spcPts val="1000"/>
              </a:spcBef>
              <a:spcAft>
                <a:spcPts val="0"/>
              </a:spcAft>
              <a:buSzPts val="2600"/>
              <a:buChar char="●"/>
            </a:pPr>
            <a:r>
              <a:rPr lang="sv-SE"/>
              <a:t>Attempt to estimate shortest path.</a:t>
            </a:r>
            <a:endParaRPr/>
          </a:p>
          <a:p>
            <a:pPr indent="-368300" lvl="1" marL="914400" rtl="0" algn="l">
              <a:spcBef>
                <a:spcPts val="500"/>
              </a:spcBef>
              <a:spcAft>
                <a:spcPts val="0"/>
              </a:spcAft>
              <a:buSzPts val="2200"/>
              <a:buChar char="○"/>
            </a:pPr>
            <a:r>
              <a:rPr lang="sv-SE"/>
              <a:t>A* search examines distance traveled and estimates optimal next step.</a:t>
            </a:r>
            <a:endParaRPr/>
          </a:p>
          <a:p>
            <a:pPr indent="-368300" lvl="1" marL="914400" rtl="0" algn="l">
              <a:spcBef>
                <a:spcPts val="500"/>
              </a:spcBef>
              <a:spcAft>
                <a:spcPts val="0"/>
              </a:spcAft>
              <a:buSzPts val="2200"/>
              <a:buChar char="○"/>
            </a:pPr>
            <a:r>
              <a:rPr lang="sv-SE"/>
              <a:t>Requires domain-specific scoring function.</a:t>
            </a:r>
            <a:endParaRPr/>
          </a:p>
          <a:p>
            <a:pPr indent="0" lvl="0" marL="0" rtl="0" algn="l">
              <a:spcBef>
                <a:spcPts val="1000"/>
              </a:spcBef>
              <a:spcAft>
                <a:spcPts val="0"/>
              </a:spcAft>
              <a:buNone/>
            </a:pPr>
            <a:r>
              <a:t/>
            </a:r>
            <a:endParaRPr/>
          </a:p>
        </p:txBody>
      </p:sp>
      <p:pic>
        <p:nvPicPr>
          <p:cNvPr id="209" name="Google Shape;209;p31"/>
          <p:cNvPicPr preferRelativeResize="0"/>
          <p:nvPr/>
        </p:nvPicPr>
        <p:blipFill>
          <a:blip r:embed="rId3">
            <a:alphaModFix/>
          </a:blip>
          <a:stretch>
            <a:fillRect/>
          </a:stretch>
        </p:blipFill>
        <p:spPr>
          <a:xfrm>
            <a:off x="6658500" y="993325"/>
            <a:ext cx="2297425" cy="2297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